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9" r:id="rId3"/>
    <p:sldId id="265" r:id="rId4"/>
    <p:sldId id="260" r:id="rId5"/>
    <p:sldId id="257" r:id="rId6"/>
    <p:sldId id="263" r:id="rId7"/>
    <p:sldId id="268" r:id="rId8"/>
    <p:sldId id="261" r:id="rId9"/>
    <p:sldId id="264" r:id="rId10"/>
    <p:sldId id="272" r:id="rId11"/>
    <p:sldId id="267" r:id="rId12"/>
    <p:sldId id="266" r:id="rId13"/>
    <p:sldId id="262" r:id="rId14"/>
    <p:sldId id="270" r:id="rId15"/>
    <p:sldId id="269" r:id="rId16"/>
    <p:sldId id="271" r:id="rId17"/>
    <p:sldId id="25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5B75F7"/>
    <a:srgbClr val="8B9DF9"/>
    <a:srgbClr val="518F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93" autoAdjust="0"/>
    <p:restoredTop sz="94660"/>
  </p:normalViewPr>
  <p:slideViewPr>
    <p:cSldViewPr snapToGrid="0">
      <p:cViewPr varScale="1">
        <p:scale>
          <a:sx n="78" d="100"/>
          <a:sy n="78" d="100"/>
        </p:scale>
        <p:origin x="11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CC5CC-4A4C-425C-BC18-724B3AE2B4FD}"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B5FC1-B9E3-4D59-90A1-25D1E948B020}" type="slidenum">
              <a:rPr lang="en-US" smtClean="0"/>
              <a:t>‹#›</a:t>
            </a:fld>
            <a:endParaRPr lang="en-US"/>
          </a:p>
        </p:txBody>
      </p:sp>
    </p:spTree>
    <p:extLst>
      <p:ext uri="{BB962C8B-B14F-4D97-AF65-F5344CB8AC3E}">
        <p14:creationId xmlns:p14="http://schemas.microsoft.com/office/powerpoint/2010/main" val="406177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Lauderdale had 396.32, Hardeman had 393.04, Haywood had 573.11</a:t>
            </a:r>
          </a:p>
        </p:txBody>
      </p:sp>
      <p:sp>
        <p:nvSpPr>
          <p:cNvPr id="4" name="Slide Number Placeholder 3"/>
          <p:cNvSpPr>
            <a:spLocks noGrp="1"/>
          </p:cNvSpPr>
          <p:nvPr>
            <p:ph type="sldNum" sz="quarter" idx="5"/>
          </p:nvPr>
        </p:nvSpPr>
        <p:spPr/>
        <p:txBody>
          <a:bodyPr/>
          <a:lstStyle/>
          <a:p>
            <a:fld id="{3BCB5FC1-B9E3-4D59-90A1-25D1E948B020}" type="slidenum">
              <a:rPr lang="en-US" smtClean="0"/>
              <a:t>8</a:t>
            </a:fld>
            <a:endParaRPr lang="en-US"/>
          </a:p>
        </p:txBody>
      </p:sp>
    </p:spTree>
    <p:extLst>
      <p:ext uri="{BB962C8B-B14F-4D97-AF65-F5344CB8AC3E}">
        <p14:creationId xmlns:p14="http://schemas.microsoft.com/office/powerpoint/2010/main" val="1624898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Lake at 15732, Hardeman at 18172, Lauderdale at 18515, Clay at 18983, and Fentress at 20093. Interesting enough the  12.63% of counties in TN fall below that line.</a:t>
            </a:r>
          </a:p>
        </p:txBody>
      </p:sp>
      <p:sp>
        <p:nvSpPr>
          <p:cNvPr id="4" name="Slide Number Placeholder 3"/>
          <p:cNvSpPr>
            <a:spLocks noGrp="1"/>
          </p:cNvSpPr>
          <p:nvPr>
            <p:ph type="sldNum" sz="quarter" idx="5"/>
          </p:nvPr>
        </p:nvSpPr>
        <p:spPr/>
        <p:txBody>
          <a:bodyPr/>
          <a:lstStyle/>
          <a:p>
            <a:fld id="{3BCB5FC1-B9E3-4D59-90A1-25D1E948B020}" type="slidenum">
              <a:rPr lang="en-US" smtClean="0"/>
              <a:t>9</a:t>
            </a:fld>
            <a:endParaRPr lang="en-US"/>
          </a:p>
        </p:txBody>
      </p:sp>
    </p:spTree>
    <p:extLst>
      <p:ext uri="{BB962C8B-B14F-4D97-AF65-F5344CB8AC3E}">
        <p14:creationId xmlns:p14="http://schemas.microsoft.com/office/powerpoint/2010/main" val="1600024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21960 40125</a:t>
            </a:r>
          </a:p>
        </p:txBody>
      </p:sp>
      <p:sp>
        <p:nvSpPr>
          <p:cNvPr id="4" name="Slide Number Placeholder 3"/>
          <p:cNvSpPr>
            <a:spLocks noGrp="1"/>
          </p:cNvSpPr>
          <p:nvPr>
            <p:ph type="sldNum" sz="quarter" idx="5"/>
          </p:nvPr>
        </p:nvSpPr>
        <p:spPr/>
        <p:txBody>
          <a:bodyPr/>
          <a:lstStyle/>
          <a:p>
            <a:fld id="{3BCB5FC1-B9E3-4D59-90A1-25D1E948B020}" type="slidenum">
              <a:rPr lang="en-US" smtClean="0"/>
              <a:t>10</a:t>
            </a:fld>
            <a:endParaRPr lang="en-US"/>
          </a:p>
        </p:txBody>
      </p:sp>
    </p:spTree>
    <p:extLst>
      <p:ext uri="{BB962C8B-B14F-4D97-AF65-F5344CB8AC3E}">
        <p14:creationId xmlns:p14="http://schemas.microsoft.com/office/powerpoint/2010/main" val="2025076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C28791-73AC-404D-8546-B2BA099776FC}"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71088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28791-73AC-404D-8546-B2BA099776FC}"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1205993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28791-73AC-404D-8546-B2BA099776FC}"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2273264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28791-73AC-404D-8546-B2BA099776FC}"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403004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C28791-73AC-404D-8546-B2BA099776FC}"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116627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C28791-73AC-404D-8546-B2BA099776FC}"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3238373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C28791-73AC-404D-8546-B2BA099776FC}" type="datetimeFigureOut">
              <a:rPr lang="en-US" smtClean="0"/>
              <a:t>5/3/2021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2371277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C28791-73AC-404D-8546-B2BA099776FC}" type="datetimeFigureOut">
              <a:rPr lang="en-US" smtClean="0"/>
              <a:t>5/3/2021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348299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C28791-73AC-404D-8546-B2BA099776FC}" type="datetimeFigureOut">
              <a:rPr lang="en-US" smtClean="0"/>
              <a:t>5/3/2021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4287490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28791-73AC-404D-8546-B2BA099776FC}"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3064083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28791-73AC-404D-8546-B2BA099776FC}"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1245661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C28791-73AC-404D-8546-B2BA099776FC}" type="datetimeFigureOut">
              <a:rPr lang="en-US" smtClean="0"/>
              <a:t>5/3/2021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73B82C-0906-4696-90A8-586C3BC1861F}" type="slidenum">
              <a:rPr lang="en-US" smtClean="0"/>
              <a:t>‹#›</a:t>
            </a:fld>
            <a:endParaRPr lang="en-US"/>
          </a:p>
        </p:txBody>
      </p:sp>
    </p:spTree>
    <p:extLst>
      <p:ext uri="{BB962C8B-B14F-4D97-AF65-F5344CB8AC3E}">
        <p14:creationId xmlns:p14="http://schemas.microsoft.com/office/powerpoint/2010/main" val="31155310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1/relationships/webextension" Target="../webextensions/webextension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1/relationships/webextension" Target="../webextensions/webextension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1/relationships/webextension" Target="../webextensions/webextension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4D08-757D-4065-A1AA-212D4A7EFCC6}"/>
              </a:ext>
            </a:extLst>
          </p:cNvPr>
          <p:cNvSpPr>
            <a:spLocks noGrp="1"/>
          </p:cNvSpPr>
          <p:nvPr>
            <p:ph type="ctrTitle"/>
          </p:nvPr>
        </p:nvSpPr>
        <p:spPr>
          <a:xfrm>
            <a:off x="8932436" y="1472194"/>
            <a:ext cx="2926080" cy="2468880"/>
          </a:xfrm>
        </p:spPr>
        <p:txBody>
          <a:bodyPr>
            <a:normAutofit/>
          </a:bodyPr>
          <a:lstStyle/>
          <a:p>
            <a:pPr algn="l"/>
            <a:r>
              <a:rPr lang="en-US" sz="4000" b="1" dirty="0">
                <a:latin typeface="Century Schoolbook" panose="02040604050505020304" pitchFamily="18" charset="0"/>
              </a:rPr>
              <a:t>Financial Literacy: The More You Know</a:t>
            </a:r>
          </a:p>
        </p:txBody>
      </p:sp>
      <p:sp>
        <p:nvSpPr>
          <p:cNvPr id="3" name="Subtitle 2">
            <a:extLst>
              <a:ext uri="{FF2B5EF4-FFF2-40B4-BE49-F238E27FC236}">
                <a16:creationId xmlns:a16="http://schemas.microsoft.com/office/drawing/2014/main" id="{8541D1F9-F145-4AC6-9FB5-FDD2E938FDC6}"/>
              </a:ext>
            </a:extLst>
          </p:cNvPr>
          <p:cNvSpPr>
            <a:spLocks noGrp="1"/>
          </p:cNvSpPr>
          <p:nvPr>
            <p:ph type="subTitle" idx="1"/>
          </p:nvPr>
        </p:nvSpPr>
        <p:spPr>
          <a:xfrm>
            <a:off x="9043011" y="5767292"/>
            <a:ext cx="2427842" cy="411459"/>
          </a:xfrm>
        </p:spPr>
        <p:txBody>
          <a:bodyPr>
            <a:normAutofit fontScale="85000" lnSpcReduction="10000"/>
          </a:bodyPr>
          <a:lstStyle/>
          <a:p>
            <a:pPr algn="l"/>
            <a:r>
              <a:rPr lang="en-US" sz="2000" b="1" dirty="0">
                <a:latin typeface="Century Schoolbook" panose="02040604050505020304" pitchFamily="18" charset="0"/>
              </a:rPr>
              <a:t>By: Valencia Gooch</a:t>
            </a:r>
          </a:p>
        </p:txBody>
      </p:sp>
      <p:pic>
        <p:nvPicPr>
          <p:cNvPr id="7" name="Picture 6" descr="A picture containing text&#10;&#10;Description automatically generated">
            <a:extLst>
              <a:ext uri="{FF2B5EF4-FFF2-40B4-BE49-F238E27FC236}">
                <a16:creationId xmlns:a16="http://schemas.microsoft.com/office/drawing/2014/main" id="{754DC7C6-B55A-4275-8640-BFF75F1B3F47}"/>
              </a:ext>
            </a:extLst>
          </p:cNvPr>
          <p:cNvPicPr>
            <a:picLocks noChangeAspect="1"/>
          </p:cNvPicPr>
          <p:nvPr/>
        </p:nvPicPr>
        <p:blipFill rotWithShape="1">
          <a:blip r:embed="rId2">
            <a:extLst>
              <a:ext uri="{28A0092B-C50C-407E-A947-70E740481C1C}">
                <a14:useLocalDpi xmlns:a14="http://schemas.microsoft.com/office/drawing/2010/main" val="0"/>
              </a:ext>
            </a:extLst>
          </a:blip>
          <a:srcRect r="7462" b="2"/>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417964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30FD8C-8EA4-4A1A-B545-C9DF60496AC2}"/>
              </a:ext>
            </a:extLst>
          </p:cNvPr>
          <p:cNvSpPr>
            <a:spLocks noGrp="1"/>
          </p:cNvSpPr>
          <p:nvPr>
            <p:ph type="title"/>
          </p:nvPr>
        </p:nvSpPr>
        <p:spPr/>
        <p:txBody>
          <a:bodyPr/>
          <a:lstStyle/>
          <a:p>
            <a:r>
              <a:rPr lang="en-US" dirty="0">
                <a:latin typeface="Century Schoolbook" panose="02040604050505020304" pitchFamily="18" charset="0"/>
              </a:rPr>
              <a:t>Income Vs. Bankruptcy </a:t>
            </a:r>
          </a:p>
        </p:txBody>
      </p:sp>
      <p:pic>
        <p:nvPicPr>
          <p:cNvPr id="3076" name="Picture 4">
            <a:extLst>
              <a:ext uri="{FF2B5EF4-FFF2-40B4-BE49-F238E27FC236}">
                <a16:creationId xmlns:a16="http://schemas.microsoft.com/office/drawing/2014/main" id="{F9FA9C34-D93C-4678-8E5B-974809803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089" y="1458410"/>
            <a:ext cx="7539266" cy="5165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555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4721F83-4EAE-4228-BC1F-33BDA9E4D0E3}"/>
              </a:ext>
            </a:extLst>
          </p:cNvPr>
          <p:cNvSpPr/>
          <p:nvPr/>
        </p:nvSpPr>
        <p:spPr>
          <a:xfrm>
            <a:off x="2238747" y="4421107"/>
            <a:ext cx="3368233" cy="2068976"/>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655C3C-3B8E-4FB8-B467-C70D439BEABB}"/>
              </a:ext>
            </a:extLst>
          </p:cNvPr>
          <p:cNvSpPr/>
          <p:nvPr/>
        </p:nvSpPr>
        <p:spPr>
          <a:xfrm>
            <a:off x="109005" y="2389749"/>
            <a:ext cx="3368233" cy="2068976"/>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E77AD-33A4-4B98-B2EA-3EA02FDC292D}"/>
              </a:ext>
            </a:extLst>
          </p:cNvPr>
          <p:cNvSpPr>
            <a:spLocks noGrp="1"/>
          </p:cNvSpPr>
          <p:nvPr>
            <p:ph type="title"/>
          </p:nvPr>
        </p:nvSpPr>
        <p:spPr>
          <a:xfrm>
            <a:off x="682906" y="457200"/>
            <a:ext cx="4352081" cy="1600200"/>
          </a:xfrm>
        </p:spPr>
        <p:txBody>
          <a:bodyPr>
            <a:normAutofit fontScale="90000"/>
          </a:bodyPr>
          <a:lstStyle/>
          <a:p>
            <a:br>
              <a:rPr lang="en-US" dirty="0">
                <a:latin typeface="Century Schoolbook" panose="02040604050505020304" pitchFamily="18" charset="0"/>
              </a:rPr>
            </a:br>
            <a:br>
              <a:rPr lang="en-US" dirty="0">
                <a:latin typeface="Century Schoolbook" panose="02040604050505020304" pitchFamily="18" charset="0"/>
              </a:rPr>
            </a:br>
            <a:r>
              <a:rPr lang="en-US" dirty="0">
                <a:latin typeface="Century Schoolbook" panose="02040604050505020304" pitchFamily="18" charset="0"/>
              </a:rPr>
              <a:t>Lauderdale County</a:t>
            </a:r>
            <a:br>
              <a:rPr lang="en-US" dirty="0">
                <a:latin typeface="Century Schoolbook" panose="02040604050505020304" pitchFamily="18" charset="0"/>
              </a:rPr>
            </a:br>
            <a:endParaRPr lang="en-US" dirty="0">
              <a:latin typeface="Century Schoolbook" panose="02040604050505020304" pitchFamily="18"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6" name="Content Placeholder 15" title="Web Viewer">
                <a:extLst>
                  <a:ext uri="{FF2B5EF4-FFF2-40B4-BE49-F238E27FC236}">
                    <a16:creationId xmlns:a16="http://schemas.microsoft.com/office/drawing/2014/main" id="{CC30C3F5-0C7E-4A0B-8A2C-1022FB102969}"/>
                  </a:ext>
                </a:extLst>
              </p:cNvPr>
              <p:cNvGraphicFramePr>
                <a:graphicFrameLocks noGrp="1"/>
              </p:cNvGraphicFramePr>
              <p:nvPr>
                <p:ph idx="1"/>
                <p:extLst>
                  <p:ext uri="{D42A27DB-BD31-4B8C-83A1-F6EECF244321}">
                    <p14:modId xmlns:p14="http://schemas.microsoft.com/office/powerpoint/2010/main" val="4053189234"/>
                  </p:ext>
                </p:extLst>
              </p:nvPr>
            </p:nvGraphicFramePr>
            <p:xfrm>
              <a:off x="5809286" y="802440"/>
              <a:ext cx="6172200" cy="48736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6" name="Content Placeholder 15" title="Web Viewer">
                <a:extLst>
                  <a:ext uri="{FF2B5EF4-FFF2-40B4-BE49-F238E27FC236}">
                    <a16:creationId xmlns:a16="http://schemas.microsoft.com/office/drawing/2014/main" id="{CC30C3F5-0C7E-4A0B-8A2C-1022FB102969}"/>
                  </a:ext>
                </a:extLst>
              </p:cNvPr>
              <p:cNvPicPr>
                <a:picLocks noGrp="1" noRot="1" noChangeAspect="1" noMove="1" noResize="1" noEditPoints="1" noAdjustHandles="1" noChangeArrowheads="1" noChangeShapeType="1"/>
              </p:cNvPicPr>
              <p:nvPr/>
            </p:nvPicPr>
            <p:blipFill>
              <a:blip r:embed="rId3"/>
              <a:stretch>
                <a:fillRect/>
              </a:stretch>
            </p:blipFill>
            <p:spPr>
              <a:xfrm>
                <a:off x="5809286" y="802440"/>
                <a:ext cx="6172200" cy="4873625"/>
              </a:xfrm>
              <a:prstGeom prst="rect">
                <a:avLst/>
              </a:prstGeom>
            </p:spPr>
          </p:pic>
        </mc:Fallback>
      </mc:AlternateContent>
      <p:sp>
        <p:nvSpPr>
          <p:cNvPr id="10" name="Text Placeholder 3">
            <a:extLst>
              <a:ext uri="{FF2B5EF4-FFF2-40B4-BE49-F238E27FC236}">
                <a16:creationId xmlns:a16="http://schemas.microsoft.com/office/drawing/2014/main" id="{E7FDED91-5573-4D9B-8C34-752F906C529B}"/>
              </a:ext>
            </a:extLst>
          </p:cNvPr>
          <p:cNvSpPr>
            <a:spLocks noGrp="1"/>
          </p:cNvSpPr>
          <p:nvPr>
            <p:ph type="body" sz="half" idx="2"/>
          </p:nvPr>
        </p:nvSpPr>
        <p:spPr>
          <a:xfrm>
            <a:off x="1259229" y="2720662"/>
            <a:ext cx="1067784" cy="518591"/>
          </a:xfrm>
        </p:spPr>
        <p:txBody>
          <a:bodyPr>
            <a:normAutofit lnSpcReduction="10000"/>
          </a:bodyPr>
          <a:lstStyle/>
          <a:p>
            <a:pPr algn="ctr"/>
            <a:r>
              <a:rPr lang="en-US" sz="3200" b="1" dirty="0">
                <a:latin typeface="Century Schoolbook" panose="02040604050505020304" pitchFamily="18" charset="0"/>
              </a:rPr>
              <a:t>2</a:t>
            </a:r>
          </a:p>
        </p:txBody>
      </p:sp>
      <p:sp>
        <p:nvSpPr>
          <p:cNvPr id="11" name="Text Placeholder 3">
            <a:extLst>
              <a:ext uri="{FF2B5EF4-FFF2-40B4-BE49-F238E27FC236}">
                <a16:creationId xmlns:a16="http://schemas.microsoft.com/office/drawing/2014/main" id="{6FCF5BEB-F110-49CE-8898-BABE132DEF2A}"/>
              </a:ext>
            </a:extLst>
          </p:cNvPr>
          <p:cNvSpPr txBox="1">
            <a:spLocks/>
          </p:cNvSpPr>
          <p:nvPr/>
        </p:nvSpPr>
        <p:spPr>
          <a:xfrm>
            <a:off x="3339798" y="4828463"/>
            <a:ext cx="1067784" cy="5185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2</a:t>
            </a:r>
          </a:p>
        </p:txBody>
      </p:sp>
      <p:sp>
        <p:nvSpPr>
          <p:cNvPr id="12" name="Text Placeholder 3">
            <a:extLst>
              <a:ext uri="{FF2B5EF4-FFF2-40B4-BE49-F238E27FC236}">
                <a16:creationId xmlns:a16="http://schemas.microsoft.com/office/drawing/2014/main" id="{79F5E64B-72F0-4304-B85C-E36581DBB40A}"/>
              </a:ext>
            </a:extLst>
          </p:cNvPr>
          <p:cNvSpPr txBox="1">
            <a:spLocks/>
          </p:cNvSpPr>
          <p:nvPr/>
        </p:nvSpPr>
        <p:spPr>
          <a:xfrm>
            <a:off x="682906" y="3369350"/>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Public Schools</a:t>
            </a:r>
          </a:p>
        </p:txBody>
      </p:sp>
      <p:sp>
        <p:nvSpPr>
          <p:cNvPr id="13" name="Text Placeholder 3">
            <a:extLst>
              <a:ext uri="{FF2B5EF4-FFF2-40B4-BE49-F238E27FC236}">
                <a16:creationId xmlns:a16="http://schemas.microsoft.com/office/drawing/2014/main" id="{50621B3F-15F1-4ED8-BDD2-287944357FCE}"/>
              </a:ext>
            </a:extLst>
          </p:cNvPr>
          <p:cNvSpPr txBox="1">
            <a:spLocks/>
          </p:cNvSpPr>
          <p:nvPr/>
        </p:nvSpPr>
        <p:spPr>
          <a:xfrm>
            <a:off x="2781074" y="5515976"/>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Private Schools</a:t>
            </a:r>
          </a:p>
        </p:txBody>
      </p:sp>
    </p:spTree>
    <p:extLst>
      <p:ext uri="{BB962C8B-B14F-4D97-AF65-F5344CB8AC3E}">
        <p14:creationId xmlns:p14="http://schemas.microsoft.com/office/powerpoint/2010/main" val="3603628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1F2A264-3670-4CD6-B841-6679A64B13A8}"/>
              </a:ext>
            </a:extLst>
          </p:cNvPr>
          <p:cNvSpPr/>
          <p:nvPr/>
        </p:nvSpPr>
        <p:spPr>
          <a:xfrm>
            <a:off x="2238747" y="4421107"/>
            <a:ext cx="3368233" cy="2068976"/>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F7538B6-2CB5-4712-8CE9-8635E1E231AA}"/>
              </a:ext>
            </a:extLst>
          </p:cNvPr>
          <p:cNvSpPr/>
          <p:nvPr/>
        </p:nvSpPr>
        <p:spPr>
          <a:xfrm>
            <a:off x="109005" y="2389749"/>
            <a:ext cx="3368233" cy="2068976"/>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7AE63-7730-4980-B0A2-227C10336AF8}"/>
              </a:ext>
            </a:extLst>
          </p:cNvPr>
          <p:cNvSpPr>
            <a:spLocks noGrp="1"/>
          </p:cNvSpPr>
          <p:nvPr>
            <p:ph type="title"/>
          </p:nvPr>
        </p:nvSpPr>
        <p:spPr>
          <a:xfrm>
            <a:off x="839788" y="457200"/>
            <a:ext cx="4125751" cy="1600200"/>
          </a:xfrm>
        </p:spPr>
        <p:txBody>
          <a:bodyPr/>
          <a:lstStyle/>
          <a:p>
            <a:r>
              <a:rPr lang="en-US" dirty="0">
                <a:latin typeface="Century Schoolbook" panose="02040604050505020304" pitchFamily="18" charset="0"/>
              </a:rPr>
              <a:t>Hardeman County</a:t>
            </a:r>
            <a:br>
              <a:rPr lang="en-US" dirty="0">
                <a:latin typeface="Century Schoolbook" panose="02040604050505020304" pitchFamily="18" charset="0"/>
              </a:rPr>
            </a:br>
            <a:endParaRPr lang="en-US" dirty="0">
              <a:latin typeface="Century Schoolbook" panose="02040604050505020304" pitchFamily="18"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3" name="Content Placeholder 12" title="Web Viewer">
                <a:extLst>
                  <a:ext uri="{FF2B5EF4-FFF2-40B4-BE49-F238E27FC236}">
                    <a16:creationId xmlns:a16="http://schemas.microsoft.com/office/drawing/2014/main" id="{323D2275-346B-4B5B-BF1D-A7FCF7C56F82}"/>
                  </a:ext>
                </a:extLst>
              </p:cNvPr>
              <p:cNvGraphicFramePr>
                <a:graphicFrameLocks noGrp="1"/>
              </p:cNvGraphicFramePr>
              <p:nvPr>
                <p:ph idx="1"/>
                <p:extLst>
                  <p:ext uri="{D42A27DB-BD31-4B8C-83A1-F6EECF244321}">
                    <p14:modId xmlns:p14="http://schemas.microsoft.com/office/powerpoint/2010/main" val="1494739162"/>
                  </p:ext>
                </p:extLst>
              </p:nvPr>
            </p:nvGraphicFramePr>
            <p:xfrm>
              <a:off x="5757089" y="596108"/>
              <a:ext cx="6325906" cy="508220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3" name="Content Placeholder 12" title="Web Viewer">
                <a:extLst>
                  <a:ext uri="{FF2B5EF4-FFF2-40B4-BE49-F238E27FC236}">
                    <a16:creationId xmlns:a16="http://schemas.microsoft.com/office/drawing/2014/main" id="{323D2275-346B-4B5B-BF1D-A7FCF7C56F82}"/>
                  </a:ext>
                </a:extLst>
              </p:cNvPr>
              <p:cNvPicPr>
                <a:picLocks noGrp="1" noRot="1" noChangeAspect="1" noMove="1" noResize="1" noEditPoints="1" noAdjustHandles="1" noChangeArrowheads="1" noChangeShapeType="1"/>
              </p:cNvPicPr>
              <p:nvPr/>
            </p:nvPicPr>
            <p:blipFill>
              <a:blip r:embed="rId3"/>
              <a:stretch>
                <a:fillRect/>
              </a:stretch>
            </p:blipFill>
            <p:spPr>
              <a:xfrm>
                <a:off x="5757089" y="596108"/>
                <a:ext cx="6325906" cy="5082203"/>
              </a:xfrm>
              <a:prstGeom prst="rect">
                <a:avLst/>
              </a:prstGeom>
            </p:spPr>
          </p:pic>
        </mc:Fallback>
      </mc:AlternateContent>
      <p:sp>
        <p:nvSpPr>
          <p:cNvPr id="8" name="Text Placeholder 3">
            <a:extLst>
              <a:ext uri="{FF2B5EF4-FFF2-40B4-BE49-F238E27FC236}">
                <a16:creationId xmlns:a16="http://schemas.microsoft.com/office/drawing/2014/main" id="{2ABF35F2-21F7-4D69-8885-50FEFB80F497}"/>
              </a:ext>
            </a:extLst>
          </p:cNvPr>
          <p:cNvSpPr>
            <a:spLocks noGrp="1"/>
          </p:cNvSpPr>
          <p:nvPr>
            <p:ph type="body" sz="half" idx="2"/>
          </p:nvPr>
        </p:nvSpPr>
        <p:spPr>
          <a:xfrm>
            <a:off x="1259229" y="2720662"/>
            <a:ext cx="1067784" cy="518591"/>
          </a:xfrm>
        </p:spPr>
        <p:txBody>
          <a:bodyPr>
            <a:normAutofit lnSpcReduction="10000"/>
          </a:bodyPr>
          <a:lstStyle/>
          <a:p>
            <a:pPr algn="ctr"/>
            <a:r>
              <a:rPr lang="en-US" sz="3200" b="1" dirty="0">
                <a:latin typeface="Century Schoolbook" panose="02040604050505020304" pitchFamily="18" charset="0"/>
              </a:rPr>
              <a:t>0</a:t>
            </a:r>
          </a:p>
        </p:txBody>
      </p:sp>
      <p:sp>
        <p:nvSpPr>
          <p:cNvPr id="9" name="Text Placeholder 3">
            <a:extLst>
              <a:ext uri="{FF2B5EF4-FFF2-40B4-BE49-F238E27FC236}">
                <a16:creationId xmlns:a16="http://schemas.microsoft.com/office/drawing/2014/main" id="{F4EFD4D2-CC04-46E8-A5C5-F2DF4E747223}"/>
              </a:ext>
            </a:extLst>
          </p:cNvPr>
          <p:cNvSpPr txBox="1">
            <a:spLocks/>
          </p:cNvSpPr>
          <p:nvPr/>
        </p:nvSpPr>
        <p:spPr>
          <a:xfrm>
            <a:off x="3388971" y="4866711"/>
            <a:ext cx="1067784" cy="5185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1</a:t>
            </a:r>
          </a:p>
        </p:txBody>
      </p:sp>
      <p:sp>
        <p:nvSpPr>
          <p:cNvPr id="10" name="Text Placeholder 3">
            <a:extLst>
              <a:ext uri="{FF2B5EF4-FFF2-40B4-BE49-F238E27FC236}">
                <a16:creationId xmlns:a16="http://schemas.microsoft.com/office/drawing/2014/main" id="{5474E53D-3C41-4C3E-9EC0-F38EC2AA9080}"/>
              </a:ext>
            </a:extLst>
          </p:cNvPr>
          <p:cNvSpPr txBox="1">
            <a:spLocks/>
          </p:cNvSpPr>
          <p:nvPr/>
        </p:nvSpPr>
        <p:spPr>
          <a:xfrm>
            <a:off x="682906" y="3369350"/>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Public Schools</a:t>
            </a:r>
          </a:p>
        </p:txBody>
      </p:sp>
      <p:sp>
        <p:nvSpPr>
          <p:cNvPr id="11" name="Text Placeholder 3">
            <a:extLst>
              <a:ext uri="{FF2B5EF4-FFF2-40B4-BE49-F238E27FC236}">
                <a16:creationId xmlns:a16="http://schemas.microsoft.com/office/drawing/2014/main" id="{F1DB3E3E-5B18-4101-8093-F168ABB1976E}"/>
              </a:ext>
            </a:extLst>
          </p:cNvPr>
          <p:cNvSpPr txBox="1">
            <a:spLocks/>
          </p:cNvSpPr>
          <p:nvPr/>
        </p:nvSpPr>
        <p:spPr>
          <a:xfrm>
            <a:off x="2781074" y="5491082"/>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Private Schools</a:t>
            </a:r>
          </a:p>
        </p:txBody>
      </p:sp>
    </p:spTree>
    <p:extLst>
      <p:ext uri="{BB962C8B-B14F-4D97-AF65-F5344CB8AC3E}">
        <p14:creationId xmlns:p14="http://schemas.microsoft.com/office/powerpoint/2010/main" val="1210384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F514DF14-F82D-405A-B6A8-F664E37D7598}"/>
              </a:ext>
            </a:extLst>
          </p:cNvPr>
          <p:cNvSpPr/>
          <p:nvPr/>
        </p:nvSpPr>
        <p:spPr>
          <a:xfrm>
            <a:off x="109005" y="2389749"/>
            <a:ext cx="3368233" cy="2068976"/>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8DCAB4-DC5D-4F52-80FC-AFAEE97113E7}"/>
              </a:ext>
            </a:extLst>
          </p:cNvPr>
          <p:cNvSpPr/>
          <p:nvPr/>
        </p:nvSpPr>
        <p:spPr>
          <a:xfrm>
            <a:off x="2238747" y="4421107"/>
            <a:ext cx="3368233" cy="2068976"/>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02D2CC1-7DB8-42CF-832F-AA6CA5B22190}"/>
              </a:ext>
            </a:extLst>
          </p:cNvPr>
          <p:cNvSpPr>
            <a:spLocks noGrp="1"/>
          </p:cNvSpPr>
          <p:nvPr>
            <p:ph type="title"/>
          </p:nvPr>
        </p:nvSpPr>
        <p:spPr/>
        <p:txBody>
          <a:bodyPr/>
          <a:lstStyle/>
          <a:p>
            <a:r>
              <a:rPr lang="en-US" dirty="0">
                <a:latin typeface="Century Schoolbook" panose="02040604050505020304" pitchFamily="18" charset="0"/>
              </a:rPr>
              <a:t>Shelby County</a:t>
            </a:r>
            <a:br>
              <a:rPr lang="en-US" dirty="0">
                <a:latin typeface="Century Schoolbook" panose="02040604050505020304" pitchFamily="18" charset="0"/>
              </a:rPr>
            </a:br>
            <a:endParaRPr lang="en-US" dirty="0">
              <a:latin typeface="Century Schoolbook" panose="02040604050505020304" pitchFamily="18"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Content Placeholder 4" title="Web Viewer">
                <a:extLst>
                  <a:ext uri="{FF2B5EF4-FFF2-40B4-BE49-F238E27FC236}">
                    <a16:creationId xmlns:a16="http://schemas.microsoft.com/office/drawing/2014/main" id="{F6DCD8CD-276B-4A42-BFD7-7B820A39BD52}"/>
                  </a:ext>
                </a:extLst>
              </p:cNvPr>
              <p:cNvGraphicFramePr>
                <a:graphicFrameLocks noGrp="1"/>
              </p:cNvGraphicFramePr>
              <p:nvPr>
                <p:ph idx="1"/>
                <p:extLst>
                  <p:ext uri="{D42A27DB-BD31-4B8C-83A1-F6EECF244321}">
                    <p14:modId xmlns:p14="http://schemas.microsoft.com/office/powerpoint/2010/main" val="1393616698"/>
                  </p:ext>
                </p:extLst>
              </p:nvPr>
            </p:nvGraphicFramePr>
            <p:xfrm>
              <a:off x="5815366" y="825433"/>
              <a:ext cx="6172200" cy="48736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5" name="Content Placeholder 4" title="Web Viewer">
                <a:extLst>
                  <a:ext uri="{FF2B5EF4-FFF2-40B4-BE49-F238E27FC236}">
                    <a16:creationId xmlns:a16="http://schemas.microsoft.com/office/drawing/2014/main" id="{F6DCD8CD-276B-4A42-BFD7-7B820A39BD52}"/>
                  </a:ext>
                </a:extLst>
              </p:cNvPr>
              <p:cNvPicPr>
                <a:picLocks noGrp="1" noRot="1" noChangeAspect="1" noMove="1" noResize="1" noEditPoints="1" noAdjustHandles="1" noChangeArrowheads="1" noChangeShapeType="1"/>
              </p:cNvPicPr>
              <p:nvPr/>
            </p:nvPicPr>
            <p:blipFill>
              <a:blip r:embed="rId3"/>
              <a:stretch>
                <a:fillRect/>
              </a:stretch>
            </p:blipFill>
            <p:spPr>
              <a:xfrm>
                <a:off x="5815366" y="825433"/>
                <a:ext cx="6172200" cy="4873625"/>
              </a:xfrm>
              <a:prstGeom prst="rect">
                <a:avLst/>
              </a:prstGeom>
            </p:spPr>
          </p:pic>
        </mc:Fallback>
      </mc:AlternateContent>
      <p:sp>
        <p:nvSpPr>
          <p:cNvPr id="15" name="Text Placeholder 3">
            <a:extLst>
              <a:ext uri="{FF2B5EF4-FFF2-40B4-BE49-F238E27FC236}">
                <a16:creationId xmlns:a16="http://schemas.microsoft.com/office/drawing/2014/main" id="{3012DCA5-8A5F-433B-B825-4BF91B5DDE5C}"/>
              </a:ext>
            </a:extLst>
          </p:cNvPr>
          <p:cNvSpPr>
            <a:spLocks noGrp="1"/>
          </p:cNvSpPr>
          <p:nvPr>
            <p:ph type="body" sz="half" idx="2"/>
          </p:nvPr>
        </p:nvSpPr>
        <p:spPr>
          <a:xfrm>
            <a:off x="1259229" y="2813783"/>
            <a:ext cx="1067784" cy="518591"/>
          </a:xfrm>
        </p:spPr>
        <p:txBody>
          <a:bodyPr>
            <a:normAutofit lnSpcReduction="10000"/>
          </a:bodyPr>
          <a:lstStyle/>
          <a:p>
            <a:pPr algn="ctr"/>
            <a:r>
              <a:rPr lang="en-US" sz="3200" b="1" dirty="0">
                <a:latin typeface="Century Schoolbook" panose="02040604050505020304" pitchFamily="18" charset="0"/>
              </a:rPr>
              <a:t>45</a:t>
            </a:r>
          </a:p>
        </p:txBody>
      </p:sp>
      <p:sp>
        <p:nvSpPr>
          <p:cNvPr id="16" name="Text Placeholder 3">
            <a:extLst>
              <a:ext uri="{FF2B5EF4-FFF2-40B4-BE49-F238E27FC236}">
                <a16:creationId xmlns:a16="http://schemas.microsoft.com/office/drawing/2014/main" id="{16882A74-16B9-4CB1-A985-6BC5DC99B97E}"/>
              </a:ext>
            </a:extLst>
          </p:cNvPr>
          <p:cNvSpPr txBox="1">
            <a:spLocks/>
          </p:cNvSpPr>
          <p:nvPr/>
        </p:nvSpPr>
        <p:spPr>
          <a:xfrm>
            <a:off x="3388971" y="4791074"/>
            <a:ext cx="1067784" cy="5185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42</a:t>
            </a:r>
          </a:p>
        </p:txBody>
      </p:sp>
      <p:sp>
        <p:nvSpPr>
          <p:cNvPr id="8" name="Text Placeholder 3">
            <a:extLst>
              <a:ext uri="{FF2B5EF4-FFF2-40B4-BE49-F238E27FC236}">
                <a16:creationId xmlns:a16="http://schemas.microsoft.com/office/drawing/2014/main" id="{E148F335-12E9-403F-BA2C-A3B04104077F}"/>
              </a:ext>
            </a:extLst>
          </p:cNvPr>
          <p:cNvSpPr txBox="1">
            <a:spLocks/>
          </p:cNvSpPr>
          <p:nvPr/>
        </p:nvSpPr>
        <p:spPr>
          <a:xfrm>
            <a:off x="682906" y="3369350"/>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Public Schools</a:t>
            </a:r>
          </a:p>
        </p:txBody>
      </p:sp>
      <p:sp>
        <p:nvSpPr>
          <p:cNvPr id="10" name="Text Placeholder 3">
            <a:extLst>
              <a:ext uri="{FF2B5EF4-FFF2-40B4-BE49-F238E27FC236}">
                <a16:creationId xmlns:a16="http://schemas.microsoft.com/office/drawing/2014/main" id="{FCC6AEC2-C950-48BF-AEE2-6315C01BEDEA}"/>
              </a:ext>
            </a:extLst>
          </p:cNvPr>
          <p:cNvSpPr txBox="1">
            <a:spLocks/>
          </p:cNvSpPr>
          <p:nvPr/>
        </p:nvSpPr>
        <p:spPr>
          <a:xfrm>
            <a:off x="2826896" y="5498242"/>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Private Schools</a:t>
            </a:r>
          </a:p>
        </p:txBody>
      </p:sp>
    </p:spTree>
    <p:extLst>
      <p:ext uri="{BB962C8B-B14F-4D97-AF65-F5344CB8AC3E}">
        <p14:creationId xmlns:p14="http://schemas.microsoft.com/office/powerpoint/2010/main" val="3961548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B67C949-2C42-45B5-9A94-779BB1A149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schemeClr val="accent3">
                <a:shade val="45000"/>
                <a:satMod val="135000"/>
              </a:schemeClr>
              <a:prstClr val="white"/>
            </a:duotone>
          </a:blip>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257BB-3575-496A-8C15-C23BBEF80EC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000" b="1" dirty="0">
                <a:latin typeface="Century Schoolbook" panose="02040604050505020304" pitchFamily="18" charset="0"/>
              </a:rPr>
              <a:t>KEY INSIGHTS</a:t>
            </a:r>
            <a:endParaRPr lang="en-US" sz="6000" dirty="0">
              <a:latin typeface="Century Schoolbook" panose="02040604050505020304" pitchFamily="18" charset="0"/>
            </a:endParaRPr>
          </a:p>
        </p:txBody>
      </p:sp>
    </p:spTree>
    <p:extLst>
      <p:ext uri="{BB962C8B-B14F-4D97-AF65-F5344CB8AC3E}">
        <p14:creationId xmlns:p14="http://schemas.microsoft.com/office/powerpoint/2010/main" val="135693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3868-02D8-4CA1-A823-A27B9D61DFAA}"/>
              </a:ext>
            </a:extLst>
          </p:cNvPr>
          <p:cNvSpPr>
            <a:spLocks noGrp="1"/>
          </p:cNvSpPr>
          <p:nvPr>
            <p:ph type="title"/>
          </p:nvPr>
        </p:nvSpPr>
        <p:spPr/>
        <p:txBody>
          <a:bodyPr/>
          <a:lstStyle/>
          <a:p>
            <a:r>
              <a:rPr lang="en-US" b="1" dirty="0">
                <a:latin typeface="Century Schoolbook" panose="02040604050505020304" pitchFamily="18" charset="0"/>
              </a:rPr>
              <a:t>FINDINGS</a:t>
            </a:r>
          </a:p>
        </p:txBody>
      </p:sp>
      <p:sp>
        <p:nvSpPr>
          <p:cNvPr id="3" name="Content Placeholder 2">
            <a:extLst>
              <a:ext uri="{FF2B5EF4-FFF2-40B4-BE49-F238E27FC236}">
                <a16:creationId xmlns:a16="http://schemas.microsoft.com/office/drawing/2014/main" id="{61C898C0-9D92-492E-A10A-0FE157EF1A0D}"/>
              </a:ext>
            </a:extLst>
          </p:cNvPr>
          <p:cNvSpPr>
            <a:spLocks noGrp="1"/>
          </p:cNvSpPr>
          <p:nvPr>
            <p:ph idx="1"/>
          </p:nvPr>
        </p:nvSpPr>
        <p:spPr/>
        <p:txBody>
          <a:bodyPr>
            <a:normAutofit fontScale="92500" lnSpcReduction="10000"/>
          </a:bodyPr>
          <a:lstStyle/>
          <a:p>
            <a:r>
              <a:rPr lang="en-US" dirty="0"/>
              <a:t>It would be beneficial to target areas with low household median incomes and high rates of bankruptcy fillings, especially since historical data shows those filling bankruptcy usually have lower annual income </a:t>
            </a:r>
          </a:p>
          <a:p>
            <a:r>
              <a:rPr lang="en-US" dirty="0"/>
              <a:t>Implementing financial literacy programs in high schools that extend past the required 0.5 credits would be most beneficial in Hardeman, Lauderdale, and Shelby counties.</a:t>
            </a:r>
          </a:p>
          <a:p>
            <a:r>
              <a:rPr lang="en-US" dirty="0"/>
              <a:t>The recommended  10 schools include all schools from both Hardeman and Lauderdale counties, as these two rural areas have limited access to schools' students may attend. The remaining schools come from Shelby county because there would be an economic advantage to financial literacy for the county consistently at the top of highest rate of personal bankruptcy findings.</a:t>
            </a:r>
          </a:p>
        </p:txBody>
      </p:sp>
    </p:spTree>
    <p:extLst>
      <p:ext uri="{BB962C8B-B14F-4D97-AF65-F5344CB8AC3E}">
        <p14:creationId xmlns:p14="http://schemas.microsoft.com/office/powerpoint/2010/main" val="4103954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E83D590-AA7C-48E4-9549-4544CB810E94}"/>
              </a:ext>
            </a:extLst>
          </p:cNvPr>
          <p:cNvGrpSpPr/>
          <p:nvPr/>
        </p:nvGrpSpPr>
        <p:grpSpPr>
          <a:xfrm>
            <a:off x="96457" y="1917444"/>
            <a:ext cx="12036074" cy="4427739"/>
            <a:chOff x="96457" y="1261295"/>
            <a:chExt cx="12036074" cy="4427739"/>
          </a:xfrm>
        </p:grpSpPr>
        <p:sp>
          <p:nvSpPr>
            <p:cNvPr id="2" name="Oval 1">
              <a:extLst>
                <a:ext uri="{FF2B5EF4-FFF2-40B4-BE49-F238E27FC236}">
                  <a16:creationId xmlns:a16="http://schemas.microsoft.com/office/drawing/2014/main" id="{4DFA21CE-BF42-41D3-BE8A-5DD1D5072ED5}"/>
                </a:ext>
              </a:extLst>
            </p:cNvPr>
            <p:cNvSpPr/>
            <p:nvPr/>
          </p:nvSpPr>
          <p:spPr>
            <a:xfrm>
              <a:off x="96457" y="1388752"/>
              <a:ext cx="7824484" cy="4080496"/>
            </a:xfrm>
            <a:prstGeom prst="ellipse">
              <a:avLst/>
            </a:prstGeom>
            <a:solidFill>
              <a:srgbClr val="0070C0">
                <a:alpha val="9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CF3A4896-4F3E-463D-8B73-6031AF2CB055}"/>
                </a:ext>
              </a:extLst>
            </p:cNvPr>
            <p:cNvSpPr/>
            <p:nvPr/>
          </p:nvSpPr>
          <p:spPr>
            <a:xfrm>
              <a:off x="4271157" y="1261295"/>
              <a:ext cx="7824485" cy="4427739"/>
            </a:xfrm>
            <a:prstGeom prst="ellipse">
              <a:avLst/>
            </a:prstGeom>
            <a:solidFill>
              <a:srgbClr val="FF0000">
                <a:alpha val="86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9BC6C7-E0BC-4F02-9915-AC36C3F27FB2}"/>
                </a:ext>
              </a:extLst>
            </p:cNvPr>
            <p:cNvSpPr txBox="1"/>
            <p:nvPr/>
          </p:nvSpPr>
          <p:spPr>
            <a:xfrm>
              <a:off x="4831465" y="2828833"/>
              <a:ext cx="2529069" cy="1154162"/>
            </a:xfrm>
            <a:prstGeom prst="rect">
              <a:avLst/>
            </a:prstGeom>
            <a:noFill/>
          </p:spPr>
          <p:txBody>
            <a:bodyPr wrap="square" rtlCol="0">
              <a:spAutoFit/>
            </a:bodyPr>
            <a:lstStyle/>
            <a:p>
              <a:pPr algn="ctr"/>
              <a:r>
                <a:rPr lang="en-US" sz="2300" dirty="0"/>
                <a:t>Lauderdale County</a:t>
              </a:r>
            </a:p>
            <a:p>
              <a:pPr algn="ctr"/>
              <a:r>
                <a:rPr lang="en-US" sz="2300" dirty="0"/>
                <a:t>Hardeman County</a:t>
              </a:r>
            </a:p>
            <a:p>
              <a:pPr algn="ctr"/>
              <a:r>
                <a:rPr lang="en-US" sz="2300" dirty="0"/>
                <a:t>Shelby County</a:t>
              </a:r>
            </a:p>
          </p:txBody>
        </p:sp>
        <p:sp>
          <p:nvSpPr>
            <p:cNvPr id="5" name="TextBox 4">
              <a:extLst>
                <a:ext uri="{FF2B5EF4-FFF2-40B4-BE49-F238E27FC236}">
                  <a16:creationId xmlns:a16="http://schemas.microsoft.com/office/drawing/2014/main" id="{58870AEC-674D-4EBD-92F7-4DC40DEF0BE3}"/>
                </a:ext>
              </a:extLst>
            </p:cNvPr>
            <p:cNvSpPr txBox="1"/>
            <p:nvPr/>
          </p:nvSpPr>
          <p:spPr>
            <a:xfrm>
              <a:off x="7761014" y="2851190"/>
              <a:ext cx="4371517" cy="1154162"/>
            </a:xfrm>
            <a:prstGeom prst="rect">
              <a:avLst/>
            </a:prstGeom>
            <a:noFill/>
          </p:spPr>
          <p:txBody>
            <a:bodyPr wrap="square" rtlCol="0">
              <a:spAutoFit/>
            </a:bodyPr>
            <a:lstStyle/>
            <a:p>
              <a:pPr algn="ctr"/>
              <a:r>
                <a:rPr lang="en-US" sz="2300" b="0" i="0" dirty="0">
                  <a:solidFill>
                    <a:srgbClr val="000000"/>
                  </a:solidFill>
                  <a:effectLst/>
                </a:rPr>
                <a:t>New Beginnings Christian Center</a:t>
              </a:r>
            </a:p>
            <a:p>
              <a:pPr algn="ctr"/>
              <a:r>
                <a:rPr lang="en-US" sz="2300" b="0" i="0" dirty="0">
                  <a:solidFill>
                    <a:srgbClr val="000000"/>
                  </a:solidFill>
                  <a:effectLst/>
                </a:rPr>
                <a:t>First Apostolic Academy</a:t>
              </a:r>
            </a:p>
            <a:p>
              <a:pPr algn="ctr"/>
              <a:r>
                <a:rPr lang="en-US" sz="2300" b="0" i="0" dirty="0">
                  <a:solidFill>
                    <a:srgbClr val="000000"/>
                  </a:solidFill>
                  <a:effectLst/>
                </a:rPr>
                <a:t>Truth Academy</a:t>
              </a:r>
            </a:p>
          </p:txBody>
        </p:sp>
        <p:sp>
          <p:nvSpPr>
            <p:cNvPr id="6" name="TextBox 5">
              <a:extLst>
                <a:ext uri="{FF2B5EF4-FFF2-40B4-BE49-F238E27FC236}">
                  <a16:creationId xmlns:a16="http://schemas.microsoft.com/office/drawing/2014/main" id="{E1CACDF2-FA8B-4A22-9BCF-B5447C4A5611}"/>
                </a:ext>
              </a:extLst>
            </p:cNvPr>
            <p:cNvSpPr txBox="1"/>
            <p:nvPr/>
          </p:nvSpPr>
          <p:spPr>
            <a:xfrm>
              <a:off x="520993" y="2551834"/>
              <a:ext cx="4310472" cy="2569934"/>
            </a:xfrm>
            <a:prstGeom prst="rect">
              <a:avLst/>
            </a:prstGeom>
            <a:noFill/>
          </p:spPr>
          <p:txBody>
            <a:bodyPr wrap="square" rtlCol="0">
              <a:spAutoFit/>
            </a:bodyPr>
            <a:lstStyle/>
            <a:p>
              <a:pPr algn="ctr"/>
              <a:r>
                <a:rPr lang="en-US" sz="2300" b="0" i="0" dirty="0">
                  <a:solidFill>
                    <a:srgbClr val="000000"/>
                  </a:solidFill>
                  <a:effectLst/>
                </a:rPr>
                <a:t>Halls High School</a:t>
              </a:r>
            </a:p>
            <a:p>
              <a:pPr algn="ctr"/>
              <a:r>
                <a:rPr lang="en-US" sz="2300" b="0" i="0" dirty="0">
                  <a:solidFill>
                    <a:srgbClr val="000000"/>
                  </a:solidFill>
                  <a:effectLst/>
                </a:rPr>
                <a:t>Ripley High School</a:t>
              </a:r>
            </a:p>
            <a:p>
              <a:pPr algn="ctr"/>
              <a:r>
                <a:rPr lang="en-US" sz="2300" dirty="0">
                  <a:solidFill>
                    <a:srgbClr val="000000"/>
                  </a:solidFill>
                </a:rPr>
                <a:t>Melrose High School</a:t>
              </a:r>
            </a:p>
            <a:p>
              <a:pPr algn="ctr"/>
              <a:r>
                <a:rPr lang="en-US" sz="2300" b="0" i="0" dirty="0">
                  <a:solidFill>
                    <a:srgbClr val="000000"/>
                  </a:solidFill>
                  <a:effectLst/>
                </a:rPr>
                <a:t>Whitehaven High School</a:t>
              </a:r>
            </a:p>
            <a:p>
              <a:pPr algn="ctr"/>
              <a:r>
                <a:rPr lang="en-US" sz="2300" dirty="0">
                  <a:solidFill>
                    <a:srgbClr val="000000"/>
                  </a:solidFill>
                </a:rPr>
                <a:t>B T Washington High School</a:t>
              </a:r>
            </a:p>
            <a:p>
              <a:pPr algn="ctr"/>
              <a:r>
                <a:rPr lang="en-US" sz="2300" b="0" i="0" dirty="0">
                  <a:solidFill>
                    <a:srgbClr val="000000"/>
                  </a:solidFill>
                  <a:effectLst/>
                </a:rPr>
                <a:t>Northwest Pre</a:t>
              </a:r>
              <a:r>
                <a:rPr lang="en-US" sz="2300" dirty="0">
                  <a:solidFill>
                    <a:srgbClr val="000000"/>
                  </a:solidFill>
                </a:rPr>
                <a:t>p Academy</a:t>
              </a:r>
            </a:p>
            <a:p>
              <a:pPr algn="ctr"/>
              <a:r>
                <a:rPr lang="en-US" sz="2300" b="0" i="0" dirty="0">
                  <a:solidFill>
                    <a:srgbClr val="000000"/>
                  </a:solidFill>
                  <a:effectLst/>
                </a:rPr>
                <a:t>Kingsbury High School</a:t>
              </a:r>
            </a:p>
          </p:txBody>
        </p:sp>
      </p:grpSp>
      <p:sp>
        <p:nvSpPr>
          <p:cNvPr id="9" name="Title 8">
            <a:extLst>
              <a:ext uri="{FF2B5EF4-FFF2-40B4-BE49-F238E27FC236}">
                <a16:creationId xmlns:a16="http://schemas.microsoft.com/office/drawing/2014/main" id="{1428BC96-5697-42F7-AA21-79AC498E40EA}"/>
              </a:ext>
            </a:extLst>
          </p:cNvPr>
          <p:cNvSpPr>
            <a:spLocks noGrp="1"/>
          </p:cNvSpPr>
          <p:nvPr>
            <p:ph type="title"/>
          </p:nvPr>
        </p:nvSpPr>
        <p:spPr/>
        <p:txBody>
          <a:bodyPr/>
          <a:lstStyle/>
          <a:p>
            <a:r>
              <a:rPr lang="en-US" b="1" dirty="0">
                <a:latin typeface="Century Schoolbook" panose="02040604050505020304" pitchFamily="18" charset="0"/>
              </a:rPr>
              <a:t>WHERE DO WE START?</a:t>
            </a:r>
          </a:p>
        </p:txBody>
      </p:sp>
      <p:sp>
        <p:nvSpPr>
          <p:cNvPr id="15" name="TextBox 14">
            <a:extLst>
              <a:ext uri="{FF2B5EF4-FFF2-40B4-BE49-F238E27FC236}">
                <a16:creationId xmlns:a16="http://schemas.microsoft.com/office/drawing/2014/main" id="{1437FEDC-FDDF-4069-9160-3D8590EC8F48}"/>
              </a:ext>
            </a:extLst>
          </p:cNvPr>
          <p:cNvSpPr txBox="1"/>
          <p:nvPr/>
        </p:nvSpPr>
        <p:spPr>
          <a:xfrm>
            <a:off x="1081400" y="2695809"/>
            <a:ext cx="3469911" cy="584775"/>
          </a:xfrm>
          <a:prstGeom prst="rect">
            <a:avLst/>
          </a:prstGeom>
          <a:noFill/>
        </p:spPr>
        <p:txBody>
          <a:bodyPr wrap="square" rtlCol="0">
            <a:spAutoFit/>
          </a:bodyPr>
          <a:lstStyle/>
          <a:p>
            <a:r>
              <a:rPr lang="en-US" sz="3200" b="1" u="sng" dirty="0">
                <a:latin typeface="Century Schoolbook" panose="02040604050505020304" pitchFamily="18" charset="0"/>
              </a:rPr>
              <a:t>Public Schools</a:t>
            </a:r>
          </a:p>
        </p:txBody>
      </p:sp>
      <p:sp>
        <p:nvSpPr>
          <p:cNvPr id="18" name="TextBox 17">
            <a:extLst>
              <a:ext uri="{FF2B5EF4-FFF2-40B4-BE49-F238E27FC236}">
                <a16:creationId xmlns:a16="http://schemas.microsoft.com/office/drawing/2014/main" id="{1BC8A285-2C75-4B1C-8C1D-BF2B198BF407}"/>
              </a:ext>
            </a:extLst>
          </p:cNvPr>
          <p:cNvSpPr txBox="1"/>
          <p:nvPr/>
        </p:nvSpPr>
        <p:spPr>
          <a:xfrm>
            <a:off x="7708889" y="2695808"/>
            <a:ext cx="3644911" cy="584775"/>
          </a:xfrm>
          <a:prstGeom prst="rect">
            <a:avLst/>
          </a:prstGeom>
          <a:noFill/>
        </p:spPr>
        <p:txBody>
          <a:bodyPr wrap="square" rtlCol="0">
            <a:spAutoFit/>
          </a:bodyPr>
          <a:lstStyle/>
          <a:p>
            <a:pPr algn="ctr"/>
            <a:r>
              <a:rPr lang="en-US" sz="3200" b="1" u="sng" dirty="0">
                <a:latin typeface="Century Schoolbook" panose="02040604050505020304" pitchFamily="18" charset="0"/>
              </a:rPr>
              <a:t>Private Schools</a:t>
            </a:r>
          </a:p>
        </p:txBody>
      </p:sp>
      <p:sp>
        <p:nvSpPr>
          <p:cNvPr id="19" name="TextBox 18">
            <a:extLst>
              <a:ext uri="{FF2B5EF4-FFF2-40B4-BE49-F238E27FC236}">
                <a16:creationId xmlns:a16="http://schemas.microsoft.com/office/drawing/2014/main" id="{99BA7044-0195-409D-862E-BED75EB3D762}"/>
              </a:ext>
            </a:extLst>
          </p:cNvPr>
          <p:cNvSpPr txBox="1"/>
          <p:nvPr/>
        </p:nvSpPr>
        <p:spPr>
          <a:xfrm>
            <a:off x="4831465" y="2804120"/>
            <a:ext cx="2352311" cy="584775"/>
          </a:xfrm>
          <a:prstGeom prst="rect">
            <a:avLst/>
          </a:prstGeom>
          <a:noFill/>
        </p:spPr>
        <p:txBody>
          <a:bodyPr wrap="square" rtlCol="0">
            <a:spAutoFit/>
          </a:bodyPr>
          <a:lstStyle/>
          <a:p>
            <a:pPr algn="ctr"/>
            <a:r>
              <a:rPr lang="en-US" sz="3200" b="1" u="sng" dirty="0">
                <a:latin typeface="Century Schoolbook" panose="02040604050505020304" pitchFamily="18" charset="0"/>
              </a:rPr>
              <a:t>County</a:t>
            </a:r>
          </a:p>
        </p:txBody>
      </p:sp>
    </p:spTree>
    <p:extLst>
      <p:ext uri="{BB962C8B-B14F-4D97-AF65-F5344CB8AC3E}">
        <p14:creationId xmlns:p14="http://schemas.microsoft.com/office/powerpoint/2010/main" val="95416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31CD-FDEA-441A-9CEE-F80456B29286}"/>
              </a:ext>
            </a:extLst>
          </p:cNvPr>
          <p:cNvSpPr>
            <a:spLocks noGrp="1"/>
          </p:cNvSpPr>
          <p:nvPr>
            <p:ph type="title"/>
          </p:nvPr>
        </p:nvSpPr>
        <p:spPr/>
        <p:txBody>
          <a:bodyPr/>
          <a:lstStyle/>
          <a:p>
            <a:pPr algn="ctr"/>
            <a:r>
              <a:rPr lang="en-US" b="1" dirty="0">
                <a:latin typeface="Century Schoolbook" panose="02040604050505020304" pitchFamily="18" charset="0"/>
              </a:rPr>
              <a:t>SOURCES</a:t>
            </a:r>
          </a:p>
        </p:txBody>
      </p:sp>
      <p:sp>
        <p:nvSpPr>
          <p:cNvPr id="3" name="Content Placeholder 2">
            <a:extLst>
              <a:ext uri="{FF2B5EF4-FFF2-40B4-BE49-F238E27FC236}">
                <a16:creationId xmlns:a16="http://schemas.microsoft.com/office/drawing/2014/main" id="{0363E422-4DEF-4CD8-929F-5E66E753E786}"/>
              </a:ext>
            </a:extLst>
          </p:cNvPr>
          <p:cNvSpPr>
            <a:spLocks noGrp="1"/>
          </p:cNvSpPr>
          <p:nvPr>
            <p:ph idx="1"/>
          </p:nvPr>
        </p:nvSpPr>
        <p:spPr/>
        <p:txBody>
          <a:bodyPr/>
          <a:lstStyle/>
          <a:p>
            <a:r>
              <a:rPr lang="en-US" dirty="0"/>
              <a:t>https://www.tn.gov/</a:t>
            </a:r>
          </a:p>
          <a:p>
            <a:r>
              <a:rPr lang="en-US" dirty="0"/>
              <a:t>https://www.uscourts.gov/</a:t>
            </a:r>
          </a:p>
          <a:p>
            <a:r>
              <a:rPr lang="en-US" dirty="0"/>
              <a:t>https://www.census.gov/</a:t>
            </a:r>
          </a:p>
          <a:p>
            <a:r>
              <a:rPr lang="en-US" dirty="0">
                <a:solidFill>
                  <a:srgbClr val="212121"/>
                </a:solidFill>
                <a:effectLst/>
              </a:rPr>
              <a:t>https://www.ramseysolutions.com/</a:t>
            </a:r>
          </a:p>
          <a:p>
            <a:r>
              <a:rPr lang="en-US" dirty="0">
                <a:solidFill>
                  <a:srgbClr val="212121"/>
                </a:solidFill>
              </a:rPr>
              <a:t>https://www.donorschose.org/</a:t>
            </a:r>
          </a:p>
          <a:p>
            <a:r>
              <a:rPr lang="en-US" dirty="0"/>
              <a:t>https://maps.googleapis.com/maps/api/geocode/</a:t>
            </a:r>
          </a:p>
          <a:p>
            <a:endParaRPr lang="en-US" dirty="0"/>
          </a:p>
          <a:p>
            <a:endParaRPr lang="en-US" dirty="0"/>
          </a:p>
          <a:p>
            <a:endParaRPr lang="en-US" dirty="0"/>
          </a:p>
        </p:txBody>
      </p:sp>
    </p:spTree>
    <p:extLst>
      <p:ext uri="{BB962C8B-B14F-4D97-AF65-F5344CB8AC3E}">
        <p14:creationId xmlns:p14="http://schemas.microsoft.com/office/powerpoint/2010/main" val="58733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6AFB-234B-40B0-8101-9FEF3D9050A2}"/>
              </a:ext>
            </a:extLst>
          </p:cNvPr>
          <p:cNvSpPr>
            <a:spLocks noGrp="1"/>
          </p:cNvSpPr>
          <p:nvPr>
            <p:ph type="title"/>
          </p:nvPr>
        </p:nvSpPr>
        <p:spPr/>
        <p:txBody>
          <a:bodyPr/>
          <a:lstStyle/>
          <a:p>
            <a:pPr algn="ctr"/>
            <a:r>
              <a:rPr lang="en-US" b="1" dirty="0">
                <a:latin typeface="Century Schoolbook" panose="02040604050505020304" pitchFamily="18" charset="0"/>
              </a:rPr>
              <a:t>DATA WHY</a:t>
            </a:r>
          </a:p>
        </p:txBody>
      </p:sp>
      <p:sp>
        <p:nvSpPr>
          <p:cNvPr id="3" name="Content Placeholder 2">
            <a:extLst>
              <a:ext uri="{FF2B5EF4-FFF2-40B4-BE49-F238E27FC236}">
                <a16:creationId xmlns:a16="http://schemas.microsoft.com/office/drawing/2014/main" id="{D0802C04-4372-4352-BEDE-03D619C6B95B}"/>
              </a:ext>
            </a:extLst>
          </p:cNvPr>
          <p:cNvSpPr>
            <a:spLocks noGrp="1"/>
          </p:cNvSpPr>
          <p:nvPr>
            <p:ph idx="1"/>
          </p:nvPr>
        </p:nvSpPr>
        <p:spPr/>
        <p:txBody>
          <a:bodyPr/>
          <a:lstStyle/>
          <a:p>
            <a:r>
              <a:rPr lang="en-US" b="0" i="0" dirty="0">
                <a:solidFill>
                  <a:srgbClr val="24292E"/>
                </a:solidFill>
                <a:effectLst/>
              </a:rPr>
              <a:t>Financial literacy is something that I believe should be at the root of the education system as something that is openly discussed and openly taught. </a:t>
            </a:r>
          </a:p>
          <a:p>
            <a:r>
              <a:rPr lang="en-US" b="0" i="0" dirty="0">
                <a:solidFill>
                  <a:srgbClr val="24292E"/>
                </a:solidFill>
                <a:effectLst/>
              </a:rPr>
              <a:t>This project will investigate the Tennessee high school curriculum graduation requirement courses and individual financial literacy courses offered at county and school level. </a:t>
            </a:r>
          </a:p>
          <a:p>
            <a:r>
              <a:rPr lang="en-US" b="0" i="0" dirty="0">
                <a:solidFill>
                  <a:srgbClr val="24292E"/>
                </a:solidFill>
                <a:effectLst/>
              </a:rPr>
              <a:t>The goal of the analysis will be to find areas where financial literacy courses could be implemented and highlight any trends or stories the data may provide. </a:t>
            </a:r>
            <a:endParaRPr lang="en-US" dirty="0"/>
          </a:p>
        </p:txBody>
      </p:sp>
    </p:spTree>
    <p:extLst>
      <p:ext uri="{BB962C8B-B14F-4D97-AF65-F5344CB8AC3E}">
        <p14:creationId xmlns:p14="http://schemas.microsoft.com/office/powerpoint/2010/main" val="1086671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171F-9C40-463E-8CDD-30F7583E72BF}"/>
              </a:ext>
            </a:extLst>
          </p:cNvPr>
          <p:cNvSpPr>
            <a:spLocks noGrp="1"/>
          </p:cNvSpPr>
          <p:nvPr>
            <p:ph type="title"/>
          </p:nvPr>
        </p:nvSpPr>
        <p:spPr/>
        <p:txBody>
          <a:bodyPr/>
          <a:lstStyle/>
          <a:p>
            <a:pPr algn="ctr"/>
            <a:r>
              <a:rPr lang="en-US" b="1" dirty="0">
                <a:latin typeface="Century Schoolbook" panose="02040604050505020304" pitchFamily="18" charset="0"/>
              </a:rPr>
              <a:t>DATA KNOW</a:t>
            </a:r>
            <a:endParaRPr lang="en-US" dirty="0"/>
          </a:p>
        </p:txBody>
      </p:sp>
      <p:sp>
        <p:nvSpPr>
          <p:cNvPr id="4" name="Text Placeholder 3">
            <a:extLst>
              <a:ext uri="{FF2B5EF4-FFF2-40B4-BE49-F238E27FC236}">
                <a16:creationId xmlns:a16="http://schemas.microsoft.com/office/drawing/2014/main" id="{B7124B9C-B1BB-40C8-81EC-16218E252DA9}"/>
              </a:ext>
            </a:extLst>
          </p:cNvPr>
          <p:cNvSpPr>
            <a:spLocks noGrp="1"/>
          </p:cNvSpPr>
          <p:nvPr>
            <p:ph type="body" idx="1"/>
          </p:nvPr>
        </p:nvSpPr>
        <p:spPr>
          <a:xfrm>
            <a:off x="839788" y="1681163"/>
            <a:ext cx="10512424" cy="823912"/>
          </a:xfrm>
        </p:spPr>
        <p:txBody>
          <a:bodyPr>
            <a:normAutofit fontScale="55000" lnSpcReduction="20000"/>
          </a:bodyPr>
          <a:lstStyle/>
          <a:p>
            <a:pPr algn="ctr"/>
            <a:endParaRPr lang="en-US" b="1" i="0" dirty="0">
              <a:solidFill>
                <a:srgbClr val="131E29"/>
              </a:solidFill>
              <a:effectLst/>
              <a:latin typeface="Open Sans"/>
            </a:endParaRPr>
          </a:p>
          <a:p>
            <a:pPr algn="ctr"/>
            <a:endParaRPr lang="en-US" b="1" i="0" dirty="0">
              <a:solidFill>
                <a:srgbClr val="131E29"/>
              </a:solidFill>
              <a:effectLst/>
              <a:latin typeface="Open Sans"/>
            </a:endParaRPr>
          </a:p>
          <a:p>
            <a:pPr algn="ctr"/>
            <a:r>
              <a:rPr lang="en-US" sz="3300" b="1" i="0" dirty="0">
                <a:solidFill>
                  <a:srgbClr val="131E29"/>
                </a:solidFill>
                <a:effectLst/>
                <a:latin typeface="Century Schoolbook" panose="02040604050505020304" pitchFamily="18" charset="0"/>
              </a:rPr>
              <a:t>TENNESSEE GRADUATION REQUIRMENTS</a:t>
            </a:r>
          </a:p>
          <a:p>
            <a:pPr algn="ctr"/>
            <a:endParaRPr lang="en-US" dirty="0"/>
          </a:p>
        </p:txBody>
      </p:sp>
      <p:sp>
        <p:nvSpPr>
          <p:cNvPr id="3" name="Content Placeholder 2">
            <a:extLst>
              <a:ext uri="{FF2B5EF4-FFF2-40B4-BE49-F238E27FC236}">
                <a16:creationId xmlns:a16="http://schemas.microsoft.com/office/drawing/2014/main" id="{8BFC2A3B-A4A7-4B3B-A2E7-CE346DCDEACE}"/>
              </a:ext>
            </a:extLst>
          </p:cNvPr>
          <p:cNvSpPr>
            <a:spLocks noGrp="1"/>
          </p:cNvSpPr>
          <p:nvPr>
            <p:ph sz="half" idx="2"/>
          </p:nvPr>
        </p:nvSpPr>
        <p:spPr>
          <a:xfrm>
            <a:off x="839788" y="2505075"/>
            <a:ext cx="5479989" cy="4185092"/>
          </a:xfrm>
        </p:spPr>
        <p:txBody>
          <a:bodyPr>
            <a:normAutofit fontScale="32500" lnSpcReduction="20000"/>
          </a:bodyPr>
          <a:lstStyle/>
          <a:p>
            <a:pPr marL="0" indent="0" algn="l">
              <a:buNone/>
            </a:pPr>
            <a:r>
              <a:rPr lang="en-US" sz="4600" b="1" i="0" dirty="0">
                <a:solidFill>
                  <a:srgbClr val="131E29"/>
                </a:solidFill>
                <a:effectLst/>
              </a:rPr>
              <a:t>Total Required Credits: 22</a:t>
            </a:r>
            <a:endParaRPr lang="en-US" sz="4600" b="0" i="0" dirty="0">
              <a:solidFill>
                <a:srgbClr val="131E29"/>
              </a:solidFill>
              <a:effectLst/>
            </a:endParaRPr>
          </a:p>
          <a:p>
            <a:pPr algn="l">
              <a:buFont typeface="Arial" panose="020B0604020202020204" pitchFamily="34" charset="0"/>
              <a:buChar char="•"/>
            </a:pPr>
            <a:r>
              <a:rPr lang="en-US" sz="4600" b="1" i="0" dirty="0">
                <a:solidFill>
                  <a:srgbClr val="131E29"/>
                </a:solidFill>
                <a:effectLst/>
              </a:rPr>
              <a:t>Math:</a:t>
            </a:r>
            <a:r>
              <a:rPr lang="en-US" sz="4600" b="0" i="0" dirty="0">
                <a:solidFill>
                  <a:srgbClr val="131E29"/>
                </a:solidFill>
                <a:effectLst/>
              </a:rPr>
              <a:t> 4 credits (Students must be enrolled in a mathematics course each school year.)</a:t>
            </a:r>
          </a:p>
          <a:p>
            <a:pPr algn="l">
              <a:buFont typeface="Arial" panose="020B0604020202020204" pitchFamily="34" charset="0"/>
              <a:buChar char="•"/>
            </a:pPr>
            <a:r>
              <a:rPr lang="en-US" sz="4600" b="1" i="0" dirty="0">
                <a:solidFill>
                  <a:srgbClr val="131E29"/>
                </a:solidFill>
                <a:effectLst/>
              </a:rPr>
              <a:t>English:</a:t>
            </a:r>
            <a:r>
              <a:rPr lang="en-US" sz="4600" b="0" i="0" dirty="0">
                <a:solidFill>
                  <a:srgbClr val="131E29"/>
                </a:solidFill>
                <a:effectLst/>
              </a:rPr>
              <a:t> 4 credits</a:t>
            </a:r>
          </a:p>
          <a:p>
            <a:pPr algn="l">
              <a:buFont typeface="Arial" panose="020B0604020202020204" pitchFamily="34" charset="0"/>
              <a:buChar char="•"/>
            </a:pPr>
            <a:r>
              <a:rPr lang="en-US" sz="4600" b="1" i="0" dirty="0">
                <a:solidFill>
                  <a:srgbClr val="131E29"/>
                </a:solidFill>
                <a:effectLst/>
              </a:rPr>
              <a:t>Science:</a:t>
            </a:r>
            <a:r>
              <a:rPr lang="en-US" sz="4600" b="0" i="0" dirty="0">
                <a:solidFill>
                  <a:srgbClr val="131E29"/>
                </a:solidFill>
                <a:effectLst/>
              </a:rPr>
              <a:t> 3 credits, including Biology, Chemistry or Physics, and a third lab course</a:t>
            </a:r>
          </a:p>
          <a:p>
            <a:pPr algn="l">
              <a:buFont typeface="Arial" panose="020B0604020202020204" pitchFamily="34" charset="0"/>
              <a:buChar char="•"/>
            </a:pPr>
            <a:r>
              <a:rPr lang="en-US" sz="4600" b="1" i="0" dirty="0">
                <a:solidFill>
                  <a:srgbClr val="131E29"/>
                </a:solidFill>
                <a:effectLst/>
              </a:rPr>
              <a:t>Social Studies:</a:t>
            </a:r>
            <a:r>
              <a:rPr lang="en-US" sz="4600" b="0" i="0" dirty="0">
                <a:solidFill>
                  <a:srgbClr val="131E29"/>
                </a:solidFill>
                <a:effectLst/>
              </a:rPr>
              <a:t> 3 credits, including U.S. History and Geography, World History and Geography, U.S. Government and Civics, and Economics</a:t>
            </a:r>
          </a:p>
          <a:p>
            <a:pPr algn="l">
              <a:buFont typeface="Arial" panose="020B0604020202020204" pitchFamily="34" charset="0"/>
              <a:buChar char="•"/>
            </a:pPr>
            <a:r>
              <a:rPr lang="en-US" sz="4600" b="1" i="0" dirty="0">
                <a:solidFill>
                  <a:srgbClr val="131E29"/>
                </a:solidFill>
                <a:effectLst/>
              </a:rPr>
              <a:t>Physical Education and Wellness:</a:t>
            </a:r>
            <a:r>
              <a:rPr lang="en-US" sz="4600" b="0" i="0" dirty="0">
                <a:solidFill>
                  <a:srgbClr val="131E29"/>
                </a:solidFill>
                <a:effectLst/>
              </a:rPr>
              <a:t> 1.5 credits</a:t>
            </a:r>
          </a:p>
          <a:p>
            <a:pPr algn="l">
              <a:buFont typeface="Arial" panose="020B0604020202020204" pitchFamily="34" charset="0"/>
              <a:buChar char="•"/>
            </a:pPr>
            <a:r>
              <a:rPr lang="en-US" sz="4600" b="1" i="0" dirty="0">
                <a:solidFill>
                  <a:srgbClr val="131E29"/>
                </a:solidFill>
                <a:effectLst/>
              </a:rPr>
              <a:t>Personal Finance:</a:t>
            </a:r>
            <a:r>
              <a:rPr lang="en-US" sz="4600" b="0" i="0" dirty="0">
                <a:solidFill>
                  <a:srgbClr val="131E29"/>
                </a:solidFill>
                <a:effectLst/>
              </a:rPr>
              <a:t> 0.5 credits (Three years of JROTC may be substituted for one-half unit of Personal Finance if the JROTC instructor attends the Personal Finance training.)</a:t>
            </a:r>
          </a:p>
          <a:p>
            <a:pPr algn="l">
              <a:buFont typeface="Arial" panose="020B0604020202020204" pitchFamily="34" charset="0"/>
              <a:buChar char="•"/>
            </a:pPr>
            <a:r>
              <a:rPr lang="en-US" sz="4600" b="1" i="0" dirty="0">
                <a:solidFill>
                  <a:srgbClr val="131E29"/>
                </a:solidFill>
                <a:effectLst/>
              </a:rPr>
              <a:t>Foreign Language:</a:t>
            </a:r>
            <a:r>
              <a:rPr lang="en-US" sz="4600" b="0" i="0" dirty="0">
                <a:solidFill>
                  <a:srgbClr val="131E29"/>
                </a:solidFill>
                <a:effectLst/>
              </a:rPr>
              <a:t> 2 credits </a:t>
            </a:r>
          </a:p>
          <a:p>
            <a:pPr algn="l">
              <a:buFont typeface="Arial" panose="020B0604020202020204" pitchFamily="34" charset="0"/>
              <a:buChar char="•"/>
            </a:pPr>
            <a:r>
              <a:rPr lang="en-US" sz="4600" b="1" i="0" dirty="0">
                <a:solidFill>
                  <a:srgbClr val="131E29"/>
                </a:solidFill>
                <a:effectLst/>
              </a:rPr>
              <a:t>Fine Arts:</a:t>
            </a:r>
            <a:r>
              <a:rPr lang="en-US" sz="4600" b="0" i="0" dirty="0">
                <a:solidFill>
                  <a:srgbClr val="131E29"/>
                </a:solidFill>
                <a:effectLst/>
              </a:rPr>
              <a:t> 1 credit </a:t>
            </a:r>
          </a:p>
          <a:p>
            <a:pPr algn="l">
              <a:buFont typeface="Arial" panose="020B0604020202020204" pitchFamily="34" charset="0"/>
              <a:buChar char="•"/>
            </a:pPr>
            <a:r>
              <a:rPr lang="en-US" sz="4600" b="1" i="0" dirty="0">
                <a:solidFill>
                  <a:srgbClr val="131E29"/>
                </a:solidFill>
                <a:effectLst/>
              </a:rPr>
              <a:t>Elective Focus:</a:t>
            </a:r>
            <a:r>
              <a:rPr lang="en-US" sz="4600" b="0" i="0" dirty="0">
                <a:solidFill>
                  <a:srgbClr val="131E29"/>
                </a:solidFill>
                <a:effectLst/>
              </a:rPr>
              <a:t> 3 credits consisting of Math and Science, Career and Technical Education, Fine Arts, Humanities, Advanced Placement (AP) or International Baccalaureate (IB)</a:t>
            </a:r>
          </a:p>
          <a:p>
            <a:endParaRPr lang="en-US" dirty="0"/>
          </a:p>
        </p:txBody>
      </p:sp>
      <p:pic>
        <p:nvPicPr>
          <p:cNvPr id="9" name="Content Placeholder 8" descr="Shape&#10;&#10;Description automatically generated with low confidence">
            <a:extLst>
              <a:ext uri="{FF2B5EF4-FFF2-40B4-BE49-F238E27FC236}">
                <a16:creationId xmlns:a16="http://schemas.microsoft.com/office/drawing/2014/main" id="{57DCE0F4-CE5A-48D4-BEC2-02896F3EED42}"/>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955310" y="2858992"/>
            <a:ext cx="4750049" cy="1924241"/>
          </a:xfrm>
        </p:spPr>
      </p:pic>
    </p:spTree>
    <p:extLst>
      <p:ext uri="{BB962C8B-B14F-4D97-AF65-F5344CB8AC3E}">
        <p14:creationId xmlns:p14="http://schemas.microsoft.com/office/powerpoint/2010/main" val="3662438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6AFB-234B-40B0-8101-9FEF3D9050A2}"/>
              </a:ext>
            </a:extLst>
          </p:cNvPr>
          <p:cNvSpPr>
            <a:spLocks noGrp="1"/>
          </p:cNvSpPr>
          <p:nvPr>
            <p:ph type="title"/>
          </p:nvPr>
        </p:nvSpPr>
        <p:spPr/>
        <p:txBody>
          <a:bodyPr/>
          <a:lstStyle/>
          <a:p>
            <a:pPr algn="ctr"/>
            <a:r>
              <a:rPr lang="en-US" b="1" dirty="0">
                <a:latin typeface="Century Schoolbook" panose="02040604050505020304" pitchFamily="18" charset="0"/>
              </a:rPr>
              <a:t>KEY CONSIDERATIONS</a:t>
            </a:r>
          </a:p>
        </p:txBody>
      </p:sp>
      <p:sp>
        <p:nvSpPr>
          <p:cNvPr id="3" name="Content Placeholder 2">
            <a:extLst>
              <a:ext uri="{FF2B5EF4-FFF2-40B4-BE49-F238E27FC236}">
                <a16:creationId xmlns:a16="http://schemas.microsoft.com/office/drawing/2014/main" id="{D0802C04-4372-4352-BEDE-03D619C6B95B}"/>
              </a:ext>
            </a:extLst>
          </p:cNvPr>
          <p:cNvSpPr>
            <a:spLocks noGrp="1"/>
          </p:cNvSpPr>
          <p:nvPr>
            <p:ph idx="1"/>
          </p:nvPr>
        </p:nvSpPr>
        <p:spPr>
          <a:xfrm>
            <a:off x="838200" y="1825625"/>
            <a:ext cx="10515600" cy="4667250"/>
          </a:xfrm>
        </p:spPr>
        <p:txBody>
          <a:bodyPr/>
          <a:lstStyle/>
          <a:p>
            <a:r>
              <a:rPr lang="en-US" dirty="0"/>
              <a:t>Tennessee has an average household size of </a:t>
            </a:r>
            <a:r>
              <a:rPr lang="en-US" b="1" dirty="0">
                <a:solidFill>
                  <a:srgbClr val="FF0000"/>
                </a:solidFill>
              </a:rPr>
              <a:t>2.53</a:t>
            </a:r>
            <a:r>
              <a:rPr lang="en-US" dirty="0"/>
              <a:t>.</a:t>
            </a:r>
          </a:p>
          <a:p>
            <a:r>
              <a:rPr lang="en-US" dirty="0"/>
              <a:t>The national poverty level for a 3-person household is </a:t>
            </a:r>
            <a:r>
              <a:rPr lang="en-US" b="1" i="0" dirty="0">
                <a:solidFill>
                  <a:srgbClr val="FF0000"/>
                </a:solidFill>
                <a:effectLst/>
              </a:rPr>
              <a:t>$21,960</a:t>
            </a:r>
            <a:r>
              <a:rPr lang="en-US" b="0" i="0" dirty="0">
                <a:solidFill>
                  <a:srgbClr val="202124"/>
                </a:solidFill>
                <a:effectLst/>
              </a:rPr>
              <a:t>.</a:t>
            </a:r>
          </a:p>
          <a:p>
            <a:r>
              <a:rPr lang="en-US" dirty="0"/>
              <a:t>Beginning with the graduating class of 2013, Tennessee first implemented the requirement of 0.5 credit of Personal Finance for graduation.</a:t>
            </a:r>
          </a:p>
          <a:p>
            <a:r>
              <a:rPr lang="en-US" dirty="0"/>
              <a:t>Since 2015, Tennessee has been one of the top 10 states with the highest rate of personal bankruptcy filings</a:t>
            </a:r>
          </a:p>
          <a:p>
            <a:r>
              <a:rPr lang="en-US" dirty="0"/>
              <a:t>Shelby County has been the top county in personal bankruptcy filings for the last two years</a:t>
            </a:r>
            <a:r>
              <a:rPr lang="en-US" dirty="0">
                <a:latin typeface="Open Sans"/>
              </a:rPr>
              <a:t>. </a:t>
            </a:r>
          </a:p>
        </p:txBody>
      </p:sp>
    </p:spTree>
    <p:extLst>
      <p:ext uri="{BB962C8B-B14F-4D97-AF65-F5344CB8AC3E}">
        <p14:creationId xmlns:p14="http://schemas.microsoft.com/office/powerpoint/2010/main" val="252150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C725-B409-4AA9-917E-1ADC2DF9CD88}"/>
              </a:ext>
            </a:extLst>
          </p:cNvPr>
          <p:cNvSpPr>
            <a:spLocks noGrp="1"/>
          </p:cNvSpPr>
          <p:nvPr>
            <p:ph type="title"/>
          </p:nvPr>
        </p:nvSpPr>
        <p:spPr/>
        <p:txBody>
          <a:bodyPr/>
          <a:lstStyle/>
          <a:p>
            <a:pPr algn="ctr"/>
            <a:r>
              <a:rPr lang="en-US" b="1" dirty="0">
                <a:latin typeface="Century Schoolbook" panose="02040604050505020304" pitchFamily="18" charset="0"/>
              </a:rPr>
              <a:t>DATA QUESTION</a:t>
            </a:r>
          </a:p>
        </p:txBody>
      </p:sp>
      <p:sp>
        <p:nvSpPr>
          <p:cNvPr id="3" name="Content Placeholder 2">
            <a:extLst>
              <a:ext uri="{FF2B5EF4-FFF2-40B4-BE49-F238E27FC236}">
                <a16:creationId xmlns:a16="http://schemas.microsoft.com/office/drawing/2014/main" id="{2A40E730-9C67-4DBA-ADB7-FD791FA76972}"/>
              </a:ext>
            </a:extLst>
          </p:cNvPr>
          <p:cNvSpPr>
            <a:spLocks noGrp="1"/>
          </p:cNvSpPr>
          <p:nvPr>
            <p:ph idx="1"/>
          </p:nvPr>
        </p:nvSpPr>
        <p:spPr>
          <a:xfrm>
            <a:off x="3483768" y="2184400"/>
            <a:ext cx="5224463" cy="3589867"/>
          </a:xfrm>
        </p:spPr>
        <p:txBody>
          <a:bodyPr>
            <a:normAutofit/>
          </a:bodyPr>
          <a:lstStyle/>
          <a:p>
            <a:pPr marL="0" indent="0" algn="ctr">
              <a:buNone/>
            </a:pPr>
            <a:r>
              <a:rPr lang="en-US" sz="4000" b="0" i="0" dirty="0">
                <a:solidFill>
                  <a:srgbClr val="24292E"/>
                </a:solidFill>
                <a:effectLst/>
              </a:rPr>
              <a:t>What areas in Tennessee should be targeted for adding additional financial literacy courses to </a:t>
            </a:r>
            <a:r>
              <a:rPr lang="en-US" sz="4000" dirty="0">
                <a:solidFill>
                  <a:srgbClr val="24292E"/>
                </a:solidFill>
              </a:rPr>
              <a:t>its</a:t>
            </a:r>
            <a:r>
              <a:rPr lang="en-US" sz="4000" b="0" i="0" dirty="0">
                <a:solidFill>
                  <a:srgbClr val="24292E"/>
                </a:solidFill>
                <a:effectLst/>
              </a:rPr>
              <a:t> high school curriculum?</a:t>
            </a:r>
            <a:endParaRPr lang="en-US" sz="4000" dirty="0"/>
          </a:p>
        </p:txBody>
      </p:sp>
    </p:spTree>
    <p:extLst>
      <p:ext uri="{BB962C8B-B14F-4D97-AF65-F5344CB8AC3E}">
        <p14:creationId xmlns:p14="http://schemas.microsoft.com/office/powerpoint/2010/main" val="75505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8CB0-588C-48F9-B0CA-6894D3DE9B22}"/>
              </a:ext>
            </a:extLst>
          </p:cNvPr>
          <p:cNvSpPr>
            <a:spLocks noGrp="1"/>
          </p:cNvSpPr>
          <p:nvPr>
            <p:ph type="ctrTitle"/>
          </p:nvPr>
        </p:nvSpPr>
        <p:spPr>
          <a:xfrm>
            <a:off x="1578043" y="590062"/>
            <a:ext cx="5309140" cy="2838938"/>
          </a:xfrm>
        </p:spPr>
        <p:txBody>
          <a:bodyPr>
            <a:normAutofit/>
          </a:bodyPr>
          <a:lstStyle/>
          <a:p>
            <a:pPr algn="l"/>
            <a:r>
              <a:rPr lang="en-US" b="1" dirty="0">
                <a:latin typeface="Century Schoolbook" panose="02040604050505020304" pitchFamily="18" charset="0"/>
              </a:rPr>
              <a:t>DATA ANALYSIS</a:t>
            </a:r>
          </a:p>
        </p:txBody>
      </p:sp>
      <p:pic>
        <p:nvPicPr>
          <p:cNvPr id="13" name="Picture 3" descr="Graphs and plots layered on a blue digital screen">
            <a:extLst>
              <a:ext uri="{FF2B5EF4-FFF2-40B4-BE49-F238E27FC236}">
                <a16:creationId xmlns:a16="http://schemas.microsoft.com/office/drawing/2014/main" id="{10D9F9CF-821D-4E94-B040-56C1F1F8A8E3}"/>
              </a:ext>
            </a:extLst>
          </p:cNvPr>
          <p:cNvPicPr>
            <a:picLocks noChangeAspect="1"/>
          </p:cNvPicPr>
          <p:nvPr/>
        </p:nvPicPr>
        <p:blipFill rotWithShape="1">
          <a:blip r:embed="rId2"/>
          <a:srcRect l="16845" r="5297" b="-2"/>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Tree>
    <p:extLst>
      <p:ext uri="{BB962C8B-B14F-4D97-AF65-F5344CB8AC3E}">
        <p14:creationId xmlns:p14="http://schemas.microsoft.com/office/powerpoint/2010/main" val="257590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3"/>
                                        </p:tgtEl>
                                        <p:attrNameLst>
                                          <p:attrName>style.visibility</p:attrName>
                                        </p:attrNameLst>
                                      </p:cBhvr>
                                      <p:to>
                                        <p:strVal val="visible"/>
                                      </p:to>
                                    </p:set>
                                    <p:animEffect transition="in" filter="fade">
                                      <p:cBhvr>
                                        <p:cTn id="10"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753BD1A-A814-4136-B1B7-9FBAE709146F}"/>
              </a:ext>
            </a:extLst>
          </p:cNvPr>
          <p:cNvSpPr/>
          <p:nvPr/>
        </p:nvSpPr>
        <p:spPr>
          <a:xfrm>
            <a:off x="126916" y="4410467"/>
            <a:ext cx="3368233" cy="2068976"/>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F978D70-7B29-4CE2-B047-90C98C517AE9}"/>
              </a:ext>
            </a:extLst>
          </p:cNvPr>
          <p:cNvSpPr/>
          <p:nvPr/>
        </p:nvSpPr>
        <p:spPr>
          <a:xfrm>
            <a:off x="126916" y="1999334"/>
            <a:ext cx="3368233" cy="2068976"/>
          </a:xfrm>
          <a:prstGeom prst="ellipse">
            <a:avLst/>
          </a:prstGeom>
          <a:solidFill>
            <a:srgbClr val="0070C0">
              <a:alpha val="88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B4D2-22F7-45ED-A6FB-E7CFAFAB908D}"/>
              </a:ext>
            </a:extLst>
          </p:cNvPr>
          <p:cNvSpPr>
            <a:spLocks noGrp="1"/>
          </p:cNvSpPr>
          <p:nvPr>
            <p:ph type="title"/>
          </p:nvPr>
        </p:nvSpPr>
        <p:spPr>
          <a:xfrm>
            <a:off x="4184000" y="637852"/>
            <a:ext cx="7343632" cy="714021"/>
          </a:xfrm>
        </p:spPr>
        <p:txBody>
          <a:bodyPr>
            <a:noAutofit/>
          </a:bodyPr>
          <a:lstStyle/>
          <a:p>
            <a:pPr algn="ctr"/>
            <a:r>
              <a:rPr lang="en-US" sz="6000" dirty="0">
                <a:latin typeface="Century Schoolbook" panose="02040604050505020304" pitchFamily="18" charset="0"/>
              </a:rPr>
              <a:t>Tennessee</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Content Placeholder 10" title="Web Viewer">
                <a:extLst>
                  <a:ext uri="{FF2B5EF4-FFF2-40B4-BE49-F238E27FC236}">
                    <a16:creationId xmlns:a16="http://schemas.microsoft.com/office/drawing/2014/main" id="{45A76D76-085B-406E-A8B5-293BCB3320F8}"/>
                  </a:ext>
                </a:extLst>
              </p:cNvPr>
              <p:cNvGraphicFramePr>
                <a:graphicFrameLocks noGrp="1"/>
              </p:cNvGraphicFramePr>
              <p:nvPr>
                <p:ph idx="1"/>
                <p:extLst>
                  <p:ext uri="{D42A27DB-BD31-4B8C-83A1-F6EECF244321}">
                    <p14:modId xmlns:p14="http://schemas.microsoft.com/office/powerpoint/2010/main" val="3604428235"/>
                  </p:ext>
                </p:extLst>
              </p:nvPr>
            </p:nvGraphicFramePr>
            <p:xfrm>
              <a:off x="3714573" y="1749778"/>
              <a:ext cx="8282486" cy="479777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1" name="Content Placeholder 10" title="Web Viewer">
                <a:extLst>
                  <a:ext uri="{FF2B5EF4-FFF2-40B4-BE49-F238E27FC236}">
                    <a16:creationId xmlns:a16="http://schemas.microsoft.com/office/drawing/2014/main" id="{45A76D76-085B-406E-A8B5-293BCB3320F8}"/>
                  </a:ext>
                </a:extLst>
              </p:cNvPr>
              <p:cNvPicPr>
                <a:picLocks noGrp="1" noRot="1" noChangeAspect="1" noMove="1" noResize="1" noEditPoints="1" noAdjustHandles="1" noChangeArrowheads="1" noChangeShapeType="1"/>
              </p:cNvPicPr>
              <p:nvPr/>
            </p:nvPicPr>
            <p:blipFill>
              <a:blip r:embed="rId3"/>
              <a:stretch>
                <a:fillRect/>
              </a:stretch>
            </p:blipFill>
            <p:spPr>
              <a:xfrm>
                <a:off x="3714573" y="1749778"/>
                <a:ext cx="8282486" cy="4797777"/>
              </a:xfrm>
              <a:prstGeom prst="rect">
                <a:avLst/>
              </a:prstGeom>
            </p:spPr>
          </p:pic>
        </mc:Fallback>
      </mc:AlternateContent>
      <p:sp>
        <p:nvSpPr>
          <p:cNvPr id="4" name="Text Placeholder 3">
            <a:extLst>
              <a:ext uri="{FF2B5EF4-FFF2-40B4-BE49-F238E27FC236}">
                <a16:creationId xmlns:a16="http://schemas.microsoft.com/office/drawing/2014/main" id="{35C1DEEF-E03E-4646-BDB4-BD9CFBD81BFF}"/>
              </a:ext>
            </a:extLst>
          </p:cNvPr>
          <p:cNvSpPr>
            <a:spLocks noGrp="1"/>
          </p:cNvSpPr>
          <p:nvPr>
            <p:ph type="body" sz="half" idx="2"/>
          </p:nvPr>
        </p:nvSpPr>
        <p:spPr>
          <a:xfrm>
            <a:off x="1605454" y="378557"/>
            <a:ext cx="1067784" cy="518591"/>
          </a:xfrm>
        </p:spPr>
        <p:txBody>
          <a:bodyPr>
            <a:normAutofit fontScale="92500"/>
          </a:bodyPr>
          <a:lstStyle/>
          <a:p>
            <a:r>
              <a:rPr lang="en-US" sz="3200" b="1" dirty="0">
                <a:latin typeface="Century Schoolbook" panose="02040604050505020304" pitchFamily="18" charset="0"/>
              </a:rPr>
              <a:t>1063</a:t>
            </a:r>
          </a:p>
        </p:txBody>
      </p:sp>
      <p:sp>
        <p:nvSpPr>
          <p:cNvPr id="6" name="Text Placeholder 3">
            <a:extLst>
              <a:ext uri="{FF2B5EF4-FFF2-40B4-BE49-F238E27FC236}">
                <a16:creationId xmlns:a16="http://schemas.microsoft.com/office/drawing/2014/main" id="{C56C558B-E804-411E-8656-57C11EB41ACD}"/>
              </a:ext>
            </a:extLst>
          </p:cNvPr>
          <p:cNvSpPr txBox="1">
            <a:spLocks/>
          </p:cNvSpPr>
          <p:nvPr/>
        </p:nvSpPr>
        <p:spPr>
          <a:xfrm>
            <a:off x="745295" y="879896"/>
            <a:ext cx="2800552" cy="7091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3000" b="1" dirty="0">
                <a:latin typeface="Century Schoolbook" panose="02040604050505020304" pitchFamily="18" charset="0"/>
              </a:rPr>
              <a:t>High Schools</a:t>
            </a:r>
          </a:p>
        </p:txBody>
      </p:sp>
      <p:sp>
        <p:nvSpPr>
          <p:cNvPr id="8" name="TextBox 7">
            <a:extLst>
              <a:ext uri="{FF2B5EF4-FFF2-40B4-BE49-F238E27FC236}">
                <a16:creationId xmlns:a16="http://schemas.microsoft.com/office/drawing/2014/main" id="{A3114528-5123-46F7-88E2-35A81C5799B0}"/>
              </a:ext>
            </a:extLst>
          </p:cNvPr>
          <p:cNvSpPr txBox="1"/>
          <p:nvPr/>
        </p:nvSpPr>
        <p:spPr>
          <a:xfrm>
            <a:off x="762678" y="3143492"/>
            <a:ext cx="2209800" cy="400110"/>
          </a:xfrm>
          <a:prstGeom prst="rect">
            <a:avLst/>
          </a:prstGeom>
          <a:noFill/>
        </p:spPr>
        <p:txBody>
          <a:bodyPr wrap="square" rtlCol="0">
            <a:spAutoFit/>
          </a:bodyPr>
          <a:lstStyle/>
          <a:p>
            <a:r>
              <a:rPr lang="en-US" sz="2000" b="1" dirty="0">
                <a:latin typeface="Century Schoolbook" panose="02040604050505020304" pitchFamily="18" charset="0"/>
              </a:rPr>
              <a:t>Public Schools</a:t>
            </a:r>
          </a:p>
        </p:txBody>
      </p:sp>
      <p:sp>
        <p:nvSpPr>
          <p:cNvPr id="9" name="TextBox 8">
            <a:extLst>
              <a:ext uri="{FF2B5EF4-FFF2-40B4-BE49-F238E27FC236}">
                <a16:creationId xmlns:a16="http://schemas.microsoft.com/office/drawing/2014/main" id="{30E8E2B1-25E1-4D3F-8423-8063AF5A49A5}"/>
              </a:ext>
            </a:extLst>
          </p:cNvPr>
          <p:cNvSpPr txBox="1"/>
          <p:nvPr/>
        </p:nvSpPr>
        <p:spPr>
          <a:xfrm>
            <a:off x="655332" y="5444955"/>
            <a:ext cx="2311400" cy="400110"/>
          </a:xfrm>
          <a:prstGeom prst="rect">
            <a:avLst/>
          </a:prstGeom>
          <a:noFill/>
        </p:spPr>
        <p:txBody>
          <a:bodyPr wrap="square" rtlCol="0">
            <a:spAutoFit/>
          </a:bodyPr>
          <a:lstStyle/>
          <a:p>
            <a:r>
              <a:rPr lang="en-US" sz="2000" b="1" dirty="0">
                <a:latin typeface="Century Schoolbook" panose="02040604050505020304" pitchFamily="18" charset="0"/>
              </a:rPr>
              <a:t>Private Schools</a:t>
            </a:r>
          </a:p>
        </p:txBody>
      </p:sp>
      <p:sp>
        <p:nvSpPr>
          <p:cNvPr id="10" name="Text Placeholder 3">
            <a:extLst>
              <a:ext uri="{FF2B5EF4-FFF2-40B4-BE49-F238E27FC236}">
                <a16:creationId xmlns:a16="http://schemas.microsoft.com/office/drawing/2014/main" id="{18560F61-548F-46AD-979A-9636D90F25F0}"/>
              </a:ext>
            </a:extLst>
          </p:cNvPr>
          <p:cNvSpPr txBox="1">
            <a:spLocks/>
          </p:cNvSpPr>
          <p:nvPr/>
        </p:nvSpPr>
        <p:spPr>
          <a:xfrm>
            <a:off x="1277140" y="2453822"/>
            <a:ext cx="1067784" cy="5185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418</a:t>
            </a:r>
          </a:p>
        </p:txBody>
      </p:sp>
      <p:sp>
        <p:nvSpPr>
          <p:cNvPr id="12" name="Text Placeholder 3">
            <a:extLst>
              <a:ext uri="{FF2B5EF4-FFF2-40B4-BE49-F238E27FC236}">
                <a16:creationId xmlns:a16="http://schemas.microsoft.com/office/drawing/2014/main" id="{FB835B75-C9C9-4919-8F00-E8B82CEA6756}"/>
              </a:ext>
            </a:extLst>
          </p:cNvPr>
          <p:cNvSpPr txBox="1">
            <a:spLocks/>
          </p:cNvSpPr>
          <p:nvPr/>
        </p:nvSpPr>
        <p:spPr>
          <a:xfrm>
            <a:off x="1277140" y="4810577"/>
            <a:ext cx="1067784" cy="5185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342</a:t>
            </a:r>
          </a:p>
        </p:txBody>
      </p:sp>
    </p:spTree>
    <p:extLst>
      <p:ext uri="{BB962C8B-B14F-4D97-AF65-F5344CB8AC3E}">
        <p14:creationId xmlns:p14="http://schemas.microsoft.com/office/powerpoint/2010/main" val="144064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B2BCD-F7A3-4181-ABF2-709053CD1E6A}"/>
              </a:ext>
            </a:extLst>
          </p:cNvPr>
          <p:cNvSpPr>
            <a:spLocks noGrp="1"/>
          </p:cNvSpPr>
          <p:nvPr>
            <p:ph type="title"/>
          </p:nvPr>
        </p:nvSpPr>
        <p:spPr/>
        <p:txBody>
          <a:bodyPr/>
          <a:lstStyle/>
          <a:p>
            <a:r>
              <a:rPr lang="en-US" dirty="0">
                <a:latin typeface="Century Schoolbook" panose="02040604050505020304" pitchFamily="18" charset="0"/>
              </a:rPr>
              <a:t>Bankruptcy</a:t>
            </a:r>
          </a:p>
        </p:txBody>
      </p:sp>
      <p:sp>
        <p:nvSpPr>
          <p:cNvPr id="5" name="Text Placeholder 4">
            <a:extLst>
              <a:ext uri="{FF2B5EF4-FFF2-40B4-BE49-F238E27FC236}">
                <a16:creationId xmlns:a16="http://schemas.microsoft.com/office/drawing/2014/main" id="{13BCB9CF-EA60-4E0B-827E-EFAE5A1EB6A1}"/>
              </a:ext>
            </a:extLst>
          </p:cNvPr>
          <p:cNvSpPr>
            <a:spLocks noGrp="1"/>
          </p:cNvSpPr>
          <p:nvPr>
            <p:ph type="body" idx="1"/>
          </p:nvPr>
        </p:nvSpPr>
        <p:spPr>
          <a:xfrm>
            <a:off x="7932176" y="1027906"/>
            <a:ext cx="4129268" cy="4978400"/>
          </a:xfrm>
        </p:spPr>
        <p:txBody>
          <a:bodyPr>
            <a:noAutofit/>
          </a:bodyPr>
          <a:lstStyle/>
          <a:p>
            <a:pPr marL="342900" indent="-342900">
              <a:buFont typeface="Arial" panose="020B0604020202020204" pitchFamily="34" charset="0"/>
              <a:buChar char="•"/>
            </a:pPr>
            <a:r>
              <a:rPr lang="en-US" sz="2000" b="0" dirty="0"/>
              <a:t>In 2020 Tennessee was atop the list for highest bankruptcies filed. </a:t>
            </a:r>
          </a:p>
          <a:p>
            <a:pPr marL="342900" indent="-342900">
              <a:buFont typeface="Arial" panose="020B0604020202020204" pitchFamily="34" charset="0"/>
              <a:buChar char="•"/>
            </a:pPr>
            <a:r>
              <a:rPr lang="en-US" sz="2000" b="0" dirty="0"/>
              <a:t>Before normalizing the data for population size, you can see that counties like Davidson, Shelby, Hamilton, and Knox have the highest personal bankruptcy filings largely due to population size. </a:t>
            </a:r>
          </a:p>
          <a:p>
            <a:pPr marL="342900" indent="-342900">
              <a:buFont typeface="Arial" panose="020B0604020202020204" pitchFamily="34" charset="0"/>
              <a:buChar char="•"/>
            </a:pPr>
            <a:r>
              <a:rPr lang="en-US" sz="2000" b="0" dirty="0"/>
              <a:t>When the data is normalized for population, we see a shift. We still see Shelby county, but we also see counties like Hardeman, Lauderdale, Haywood, and Bradley. </a:t>
            </a:r>
          </a:p>
          <a:p>
            <a:pPr marL="342900" indent="-342900">
              <a:buFont typeface="Arial" panose="020B0604020202020204" pitchFamily="34" charset="0"/>
              <a:buChar char="•"/>
            </a:pPr>
            <a:r>
              <a:rPr lang="en-US" sz="2000" b="0" dirty="0"/>
              <a:t>Shelby county had </a:t>
            </a:r>
            <a:r>
              <a:rPr lang="en-US" sz="2000" dirty="0">
                <a:solidFill>
                  <a:srgbClr val="FF0000"/>
                </a:solidFill>
              </a:rPr>
              <a:t>589.93</a:t>
            </a:r>
          </a:p>
        </p:txBody>
      </p:sp>
      <p:pic>
        <p:nvPicPr>
          <p:cNvPr id="3" name="Picture 2">
            <a:extLst>
              <a:ext uri="{FF2B5EF4-FFF2-40B4-BE49-F238E27FC236}">
                <a16:creationId xmlns:a16="http://schemas.microsoft.com/office/drawing/2014/main" id="{B7462C2E-7837-4E52-BC7D-FC1A27C85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26" y="3916860"/>
            <a:ext cx="771525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3B90115-D602-4D41-907D-3CBD35D31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26" y="1674095"/>
            <a:ext cx="777240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55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B2BCD-F7A3-4181-ABF2-709053CD1E6A}"/>
              </a:ext>
            </a:extLst>
          </p:cNvPr>
          <p:cNvSpPr>
            <a:spLocks noGrp="1"/>
          </p:cNvSpPr>
          <p:nvPr>
            <p:ph type="title"/>
          </p:nvPr>
        </p:nvSpPr>
        <p:spPr/>
        <p:txBody>
          <a:bodyPr/>
          <a:lstStyle/>
          <a:p>
            <a:r>
              <a:rPr lang="en-US" dirty="0">
                <a:latin typeface="Century Schoolbook" panose="02040604050505020304" pitchFamily="18" charset="0"/>
              </a:rPr>
              <a:t>Income</a:t>
            </a:r>
          </a:p>
        </p:txBody>
      </p:sp>
      <p:sp>
        <p:nvSpPr>
          <p:cNvPr id="5" name="Text Placeholder 4">
            <a:extLst>
              <a:ext uri="{FF2B5EF4-FFF2-40B4-BE49-F238E27FC236}">
                <a16:creationId xmlns:a16="http://schemas.microsoft.com/office/drawing/2014/main" id="{13BCB9CF-EA60-4E0B-827E-EFAE5A1EB6A1}"/>
              </a:ext>
            </a:extLst>
          </p:cNvPr>
          <p:cNvSpPr>
            <a:spLocks noGrp="1"/>
          </p:cNvSpPr>
          <p:nvPr>
            <p:ph type="body" idx="1"/>
          </p:nvPr>
        </p:nvSpPr>
        <p:spPr>
          <a:xfrm>
            <a:off x="8062732" y="1049867"/>
            <a:ext cx="4129268" cy="5486584"/>
          </a:xfrm>
        </p:spPr>
        <p:txBody>
          <a:bodyPr>
            <a:noAutofit/>
          </a:bodyPr>
          <a:lstStyle/>
          <a:p>
            <a:pPr marL="342900" indent="-342900">
              <a:buFont typeface="Arial" panose="020B0604020202020204" pitchFamily="34" charset="0"/>
              <a:buChar char="•"/>
            </a:pPr>
            <a:r>
              <a:rPr lang="en-US" sz="2000" b="0" dirty="0"/>
              <a:t>When looking at income I looked at medians over a 5-year spread to account for any skewed data in years from the census. </a:t>
            </a:r>
          </a:p>
          <a:p>
            <a:pPr marL="342900" indent="-342900">
              <a:buFont typeface="Arial" panose="020B0604020202020204" pitchFamily="34" charset="0"/>
              <a:buChar char="•"/>
            </a:pPr>
            <a:r>
              <a:rPr lang="en-US" sz="2000" b="0" dirty="0"/>
              <a:t>When normalizing the data for population size there was a slight change in those counties with the lowest Median Household income. </a:t>
            </a:r>
          </a:p>
          <a:p>
            <a:pPr marL="342900" indent="-342900">
              <a:buFont typeface="Arial" panose="020B0604020202020204" pitchFamily="34" charset="0"/>
              <a:buChar char="•"/>
            </a:pPr>
            <a:r>
              <a:rPr lang="en-US" sz="2000" b="0" dirty="0"/>
              <a:t>Counties like Lake, Hardeman, Lauderdale, Clay, and Morgan county not only have the lowest median household income for the state, but all those counties have a median household income that falls below the national poverty level for average sized Tennessee household at </a:t>
            </a:r>
            <a:r>
              <a:rPr lang="en-US" sz="2000" b="0" dirty="0">
                <a:solidFill>
                  <a:srgbClr val="FF0000"/>
                </a:solidFill>
              </a:rPr>
              <a:t>$21,960</a:t>
            </a:r>
            <a:r>
              <a:rPr lang="en-US" sz="2000" b="0" dirty="0"/>
              <a:t>. (</a:t>
            </a:r>
            <a:r>
              <a:rPr lang="en-US" sz="2000" b="0"/>
              <a:t>2015-2019)</a:t>
            </a:r>
            <a:endParaRPr lang="en-US" sz="2000" b="0" dirty="0"/>
          </a:p>
        </p:txBody>
      </p:sp>
      <p:pic>
        <p:nvPicPr>
          <p:cNvPr id="2054" name="Picture 6">
            <a:extLst>
              <a:ext uri="{FF2B5EF4-FFF2-40B4-BE49-F238E27FC236}">
                <a16:creationId xmlns:a16="http://schemas.microsoft.com/office/drawing/2014/main" id="{9283C63F-34B9-4956-83A4-F098EC429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33" y="4292600"/>
            <a:ext cx="78390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A248D6D-76B2-443E-BB21-8F2D5831A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14" y="1690688"/>
            <a:ext cx="7896225"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264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2.png"/></Relationships>
</file>

<file path=ppt/webextensions/webextension1.xml><?xml version="1.0" encoding="utf-8"?>
<we:webextension xmlns:we="http://schemas.microsoft.com/office/webextensions/webextension/2010/11" id="{5B70C20D-31CF-4FCD-97FA-D38B48DA7856}">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nss-maps.github.io/maps/Daytime%20Data%20Analytics%20Cohort%203/School_map.html&quot;,&quot;values&quot;:{},&quot;data&quot;:{&quot;uri&quot;:&quot;nss-maps.github.io/maps/Daytime%20Data%20Analytics%20Cohort%203/School_map.html&quot;},&quot;secure&quot;:false}],&quot;name&quot;:&quot;nss-maps.github.io/maps/Daytime%20Data%20Analytics%20Cohort%203/School_map.html&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BE01B192-D7FF-43BB-AA93-4A44F88B7147}">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nss-maps.github.io/maps/Daytime%20Data%20Analytics%20Cohort%203/mapLauderdale.html&quot;,&quot;values&quot;:{},&quot;data&quot;:{&quot;uri&quot;:&quot;nss-maps.github.io/maps/Daytime%20Data%20Analytics%20Cohort%203/mapLauderdale.html&quot;},&quot;secure&quot;:false}],&quot;name&quot;:&quot;nss-maps.github.io/maps/Daytime%20Data%20Analytics%20Cohort%203/mapLauderdale.html&quot;,&quot;timeline&quot;:null,&quot;analytics&quot;:null},&quot;hostVersion&quot;:{&quot;major&quot;:0,&quot;minor&quot;:1}}"/>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4920DF5A-E64D-4C55-BDEF-3F0AC414B72F}">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nss-maps.github.io/maps/Daytime%20Data%20Analytics%20Cohort%203/mapHardeman.html&quot;,&quot;values&quot;:{},&quot;data&quot;:{&quot;uri&quot;:&quot;nss-maps.github.io/maps/Daytime%20Data%20Analytics%20Cohort%203/mapHardeman.html&quot;},&quot;secure&quot;:false}],&quot;name&quot;:&quot;nss-maps.github.io/maps/Daytime%20Data%20Analytics%20Cohort%203/mapHardeman.html&quot;,&quot;timeline&quot;:null,&quot;analytics&quot;:null},&quot;hostVersion&quot;:{&quot;major&quot;:0,&quot;minor&quot;:1}}"/>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C2A93F06-A47B-4171-8B38-6EB03796067E}">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nss-maps.github.io/maps/Daytime%20Data%20Analytics%20Cohort%203/mapShelby.html&quot;,&quot;values&quot;:{},&quot;data&quot;:{&quot;uri&quot;:&quot;nss-maps.github.io/maps/Daytime%20Data%20Analytics%20Cohort%203/mapShelby.html&quot;},&quot;secure&quot;:false}],&quot;name&quot;:&quot;nss-maps.github.io/maps/Daytime%20Data%20Analytics%20Cohort%203/mapShelby.html&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1661</TotalTime>
  <Words>857</Words>
  <Application>Microsoft Office PowerPoint</Application>
  <PresentationFormat>Widescreen</PresentationFormat>
  <Paragraphs>97</Paragraphs>
  <Slides>17</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Century Schoolbook</vt:lpstr>
      <vt:lpstr>Open Sans</vt:lpstr>
      <vt:lpstr>Office Theme</vt:lpstr>
      <vt:lpstr>Financial Literacy: The More You Know</vt:lpstr>
      <vt:lpstr>DATA WHY</vt:lpstr>
      <vt:lpstr>DATA KNOW</vt:lpstr>
      <vt:lpstr>KEY CONSIDERATIONS</vt:lpstr>
      <vt:lpstr>DATA QUESTION</vt:lpstr>
      <vt:lpstr>DATA ANALYSIS</vt:lpstr>
      <vt:lpstr>Tennessee</vt:lpstr>
      <vt:lpstr>Bankruptcy</vt:lpstr>
      <vt:lpstr>Income</vt:lpstr>
      <vt:lpstr>Income Vs. Bankruptcy </vt:lpstr>
      <vt:lpstr>  Lauderdale County </vt:lpstr>
      <vt:lpstr>Hardeman County </vt:lpstr>
      <vt:lpstr>Shelby County </vt:lpstr>
      <vt:lpstr>KEY INSIGHTS</vt:lpstr>
      <vt:lpstr>FINDINGS</vt:lpstr>
      <vt:lpstr>WHERE DO WE START?</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Valencia Gooch</dc:creator>
  <cp:lastModifiedBy>Valencia Gooch</cp:lastModifiedBy>
  <cp:revision>63</cp:revision>
  <dcterms:created xsi:type="dcterms:W3CDTF">2021-04-27T04:00:24Z</dcterms:created>
  <dcterms:modified xsi:type="dcterms:W3CDTF">2021-05-03T17:22:52Z</dcterms:modified>
</cp:coreProperties>
</file>